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4"/>
  </p:notesMasterIdLst>
  <p:sldIdLst>
    <p:sldId id="256" r:id="rId2"/>
    <p:sldId id="350" r:id="rId3"/>
    <p:sldId id="344" r:id="rId4"/>
    <p:sldId id="347" r:id="rId5"/>
    <p:sldId id="351" r:id="rId6"/>
    <p:sldId id="353" r:id="rId7"/>
    <p:sldId id="354" r:id="rId8"/>
    <p:sldId id="311" r:id="rId9"/>
    <p:sldId id="402" r:id="rId10"/>
    <p:sldId id="403" r:id="rId11"/>
    <p:sldId id="404" r:id="rId12"/>
    <p:sldId id="365" r:id="rId13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27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7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676409185803758"/>
          <c:y val="9.9698605090094081E-2"/>
          <c:w val="0.62722014303682627"/>
          <c:h val="0.6257880852867202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'PF  TOTAL'!$A$4</c:f>
              <c:strCache>
                <c:ptCount val="1"/>
                <c:pt idx="0">
                  <c:v>PORCENTAJE</c:v>
                </c:pt>
              </c:strCache>
            </c:strRef>
          </c:tx>
          <c:spPr>
            <a:gradFill flip="none" rotWithShape="1">
              <a:gsLst>
                <a:gs pos="0">
                  <a:srgbClr val="0066FF"/>
                </a:gs>
                <a:gs pos="34000">
                  <a:sysClr val="window" lastClr="FFFFFF">
                    <a:alpha val="83000"/>
                  </a:sysClr>
                </a:gs>
                <a:gs pos="100000">
                  <a:srgbClr val="0070C0"/>
                </a:gs>
              </a:gsLst>
              <a:lin ang="0" scaled="1"/>
              <a:tileRect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'PF  TOTAL'!$C$2:$G$2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'PF  TOTAL'!$C$4:$G$4</c:f>
              <c:numCache>
                <c:formatCode>0.0</c:formatCode>
                <c:ptCount val="4"/>
                <c:pt idx="0">
                  <c:v>92.965779467680605</c:v>
                </c:pt>
                <c:pt idx="1">
                  <c:v>98.54182655410591</c:v>
                </c:pt>
                <c:pt idx="2">
                  <c:v>90.71419668453197</c:v>
                </c:pt>
                <c:pt idx="3">
                  <c:v>59.081741606358996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9806848"/>
        <c:axId val="19812736"/>
      </c:barChart>
      <c:lineChart>
        <c:grouping val="standard"/>
        <c:varyColors val="0"/>
        <c:ser>
          <c:idx val="0"/>
          <c:order val="1"/>
          <c:tx>
            <c:strRef>
              <c:f>'PF  TOTAL'!$A$5</c:f>
              <c:strCache>
                <c:ptCount val="1"/>
                <c:pt idx="0">
                  <c:v>PP (PPR)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'PF  TOTAL'!$C$2:$G$2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'PF  TOTAL'!$C$5:$G$5</c:f>
              <c:numCache>
                <c:formatCode>General</c:formatCode>
                <c:ptCount val="4"/>
                <c:pt idx="0">
                  <c:v>7890</c:v>
                </c:pt>
                <c:pt idx="1">
                  <c:v>7818</c:v>
                </c:pt>
                <c:pt idx="2">
                  <c:v>8023</c:v>
                </c:pt>
                <c:pt idx="3">
                  <c:v>8429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14656"/>
        <c:axId val="19824640"/>
      </c:lineChart>
      <c:catAx>
        <c:axId val="1980684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PE"/>
          </a:p>
        </c:txPr>
        <c:crossAx val="19812736"/>
        <c:crosses val="autoZero"/>
        <c:auto val="0"/>
        <c:lblAlgn val="ctr"/>
        <c:lblOffset val="100"/>
        <c:tickMarkSkip val="1"/>
        <c:noMultiLvlLbl val="0"/>
      </c:catAx>
      <c:valAx>
        <c:axId val="1981273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PE"/>
                  <a:t>PAREJA PROTEGIDA</a:t>
                </a:r>
              </a:p>
            </c:rich>
          </c:tx>
          <c:layout>
            <c:manualLayout>
              <c:xMode val="edge"/>
              <c:yMode val="edge"/>
              <c:x val="9.6647111745592706E-2"/>
              <c:y val="0.22641579914870191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PE"/>
          </a:p>
        </c:txPr>
        <c:crossAx val="19806848"/>
        <c:crosses val="autoZero"/>
        <c:crossBetween val="between"/>
      </c:valAx>
      <c:catAx>
        <c:axId val="198146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824640"/>
        <c:crosses val="autoZero"/>
        <c:auto val="0"/>
        <c:lblAlgn val="ctr"/>
        <c:lblOffset val="100"/>
        <c:noMultiLvlLbl val="0"/>
      </c:catAx>
      <c:valAx>
        <c:axId val="19824640"/>
        <c:scaling>
          <c:orientation val="minMax"/>
          <c:max val="100"/>
        </c:scaling>
        <c:delete val="0"/>
        <c:axPos val="r"/>
        <c:title>
          <c:tx>
            <c:rich>
              <a:bodyPr rot="0" vert="horz"/>
              <a:lstStyle/>
              <a:p>
                <a:pPr algn="ctr"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PE"/>
                  <a:t>
%</a:t>
                </a:r>
              </a:p>
            </c:rich>
          </c:tx>
          <c:layout>
            <c:manualLayout>
              <c:xMode val="edge"/>
              <c:yMode val="edge"/>
              <c:x val="0.90603942212605859"/>
              <c:y val="0.3805042908962222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PE"/>
          </a:p>
        </c:txPr>
        <c:crossAx val="19814656"/>
        <c:crosses val="max"/>
        <c:crossBetween val="between"/>
        <c:majorUnit val="20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PE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PE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'ENERO A NOVIEMBRE'!$AC$96</c:f>
              <c:strCache>
                <c:ptCount val="1"/>
                <c:pt idx="0">
                  <c:v>PAREJAS PORTEGIDAS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'ENERO A NOVIEMBRE'!$AB$97:$AB$104</c:f>
              <c:strCache>
                <c:ptCount val="7"/>
                <c:pt idx="0">
                  <c:v>KAMISEA</c:v>
                </c:pt>
                <c:pt idx="1">
                  <c:v>QUELLOUNO</c:v>
                </c:pt>
                <c:pt idx="2">
                  <c:v>PUCYURA</c:v>
                </c:pt>
                <c:pt idx="3">
                  <c:v>PAVAYOC </c:v>
                </c:pt>
                <c:pt idx="4">
                  <c:v>PALMA REAL</c:v>
                </c:pt>
                <c:pt idx="5">
                  <c:v>MARANURA</c:v>
                </c:pt>
                <c:pt idx="6">
                  <c:v>KITENI</c:v>
                </c:pt>
              </c:strCache>
            </c:strRef>
          </c:cat>
          <c:val>
            <c:numRef>
              <c:f>'ENERO A NOVIEMBRE'!$AC$97:$AC$104</c:f>
              <c:numCache>
                <c:formatCode>0.0%</c:formatCode>
                <c:ptCount val="8"/>
                <c:pt idx="0">
                  <c:v>0.77200000000000002</c:v>
                </c:pt>
                <c:pt idx="1">
                  <c:v>0.65800000000000003</c:v>
                </c:pt>
                <c:pt idx="2">
                  <c:v>0.60899999999999999</c:v>
                </c:pt>
                <c:pt idx="3">
                  <c:v>0.55900000000000005</c:v>
                </c:pt>
                <c:pt idx="4">
                  <c:v>0.55700000000000005</c:v>
                </c:pt>
                <c:pt idx="5">
                  <c:v>0.53200000000000003</c:v>
                </c:pt>
                <c:pt idx="6">
                  <c:v>0.53100000000000003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29833088"/>
        <c:axId val="29834624"/>
      </c:barChart>
      <c:catAx>
        <c:axId val="298330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s-PE"/>
          </a:p>
        </c:txPr>
        <c:crossAx val="29834624"/>
        <c:crosses val="autoZero"/>
        <c:auto val="1"/>
        <c:lblAlgn val="ctr"/>
        <c:lblOffset val="100"/>
        <c:noMultiLvlLbl val="0"/>
      </c:catAx>
      <c:valAx>
        <c:axId val="29834624"/>
        <c:scaling>
          <c:orientation val="minMax"/>
        </c:scaling>
        <c:delete val="0"/>
        <c:axPos val="b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s-PE"/>
          </a:p>
        </c:txPr>
        <c:crossAx val="29833088"/>
        <c:crosses val="autoZero"/>
        <c:crossBetween val="between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676409185803758"/>
          <c:y val="9.9698605090094081E-2"/>
          <c:w val="0.62722014303682627"/>
          <c:h val="0.6257880852867202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'PF  TOTAL'!$A$4</c:f>
              <c:strCache>
                <c:ptCount val="1"/>
                <c:pt idx="0">
                  <c:v>COB</c:v>
                </c:pt>
              </c:strCache>
            </c:strRef>
          </c:tx>
          <c:spPr>
            <a:gradFill flip="none" rotWithShape="1">
              <a:gsLst>
                <a:gs pos="0">
                  <a:srgbClr val="0066FF"/>
                </a:gs>
                <a:gs pos="34000">
                  <a:sysClr val="window" lastClr="FFFFFF">
                    <a:alpha val="83000"/>
                  </a:sysClr>
                </a:gs>
                <a:gs pos="100000">
                  <a:srgbClr val="0070C0"/>
                </a:gs>
              </a:gsLst>
              <a:lin ang="0" scaled="1"/>
              <a:tileRect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'PF  TOTAL'!$C$2:$L$2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'PF  TOTAL'!$C$4:$L$4</c:f>
              <c:numCache>
                <c:formatCode>0.0</c:formatCode>
                <c:ptCount val="5"/>
                <c:pt idx="0">
                  <c:v>22.1</c:v>
                </c:pt>
                <c:pt idx="1">
                  <c:v>24</c:v>
                </c:pt>
                <c:pt idx="2">
                  <c:v>27.8</c:v>
                </c:pt>
                <c:pt idx="3">
                  <c:v>20.3</c:v>
                </c:pt>
                <c:pt idx="4">
                  <c:v>20.100000000000001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9754880"/>
        <c:axId val="29756416"/>
      </c:barChart>
      <c:lineChart>
        <c:grouping val="standard"/>
        <c:varyColors val="0"/>
        <c:ser>
          <c:idx val="0"/>
          <c:order val="1"/>
          <c:tx>
            <c:strRef>
              <c:f>'PF  TOTAL'!$A$5</c:f>
              <c:strCache>
                <c:ptCount val="1"/>
                <c:pt idx="0">
                  <c:v>P. PROTEGIDA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'PF  TOTAL'!$C$2:$L$2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'PF  TOTAL'!$C$5:$L$5</c:f>
              <c:numCache>
                <c:formatCode>General</c:formatCode>
                <c:ptCount val="5"/>
                <c:pt idx="0">
                  <c:v>7305</c:v>
                </c:pt>
                <c:pt idx="1">
                  <c:v>7897</c:v>
                </c:pt>
                <c:pt idx="2">
                  <c:v>8293</c:v>
                </c:pt>
                <c:pt idx="3">
                  <c:v>6710</c:v>
                </c:pt>
                <c:pt idx="4">
                  <c:v>8429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762688"/>
        <c:axId val="29764224"/>
      </c:lineChart>
      <c:catAx>
        <c:axId val="2975488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PE"/>
          </a:p>
        </c:txPr>
        <c:crossAx val="29756416"/>
        <c:crosses val="autoZero"/>
        <c:auto val="0"/>
        <c:lblAlgn val="ctr"/>
        <c:lblOffset val="100"/>
        <c:tickMarkSkip val="1"/>
        <c:noMultiLvlLbl val="0"/>
      </c:catAx>
      <c:valAx>
        <c:axId val="2975641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PE"/>
                  <a:t>PAREJA PROTEGIDA</a:t>
                </a:r>
              </a:p>
            </c:rich>
          </c:tx>
          <c:layout>
            <c:manualLayout>
              <c:xMode val="edge"/>
              <c:yMode val="edge"/>
              <c:x val="9.6647100930565499E-2"/>
              <c:y val="0.22641564541274445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PE"/>
          </a:p>
        </c:txPr>
        <c:crossAx val="29754880"/>
        <c:crosses val="autoZero"/>
        <c:crossBetween val="between"/>
      </c:valAx>
      <c:catAx>
        <c:axId val="297626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764224"/>
        <c:crosses val="autoZero"/>
        <c:auto val="0"/>
        <c:lblAlgn val="ctr"/>
        <c:lblOffset val="100"/>
        <c:noMultiLvlLbl val="0"/>
      </c:catAx>
      <c:valAx>
        <c:axId val="29764224"/>
        <c:scaling>
          <c:orientation val="minMax"/>
          <c:max val="100"/>
        </c:scaling>
        <c:delete val="0"/>
        <c:axPos val="r"/>
        <c:title>
          <c:tx>
            <c:rich>
              <a:bodyPr rot="0" vert="horz"/>
              <a:lstStyle/>
              <a:p>
                <a:pPr algn="ctr"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PE"/>
                  <a:t>
%</a:t>
                </a:r>
              </a:p>
            </c:rich>
          </c:tx>
          <c:layout>
            <c:manualLayout>
              <c:xMode val="edge"/>
              <c:yMode val="edge"/>
              <c:x val="0.92228604151753757"/>
              <c:y val="0.3805044106328814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PE"/>
          </a:p>
        </c:txPr>
        <c:crossAx val="29762688"/>
        <c:crosses val="max"/>
        <c:crossBetween val="between"/>
        <c:majorUnit val="20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PE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PE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0853245313101235"/>
          <c:y val="5.9689808874928106E-2"/>
          <c:w val="0.79065520627982289"/>
          <c:h val="0.72117658248707661"/>
        </c:manualLayout>
      </c:layout>
      <c:lineChart>
        <c:grouping val="standard"/>
        <c:varyColors val="0"/>
        <c:ser>
          <c:idx val="0"/>
          <c:order val="0"/>
          <c:tx>
            <c:strRef>
              <c:f>'COB GEST CONT  PARTO'!$K$52</c:f>
              <c:strCache>
                <c:ptCount val="1"/>
                <c:pt idx="0">
                  <c:v>P INST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1147692587306467E-2"/>
                  <c:y val="-0.1034939014976069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0091569511041299E-2"/>
                  <c:y val="-0.1106079203334877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182085945977721E-3"/>
                  <c:y val="-8.68137254901960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9928262531337335E-4"/>
                  <c:y val="-9.03798054654933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7375488450906141E-4"/>
                  <c:y val="-8.29901960784313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84372687835386E-2"/>
                  <c:y val="-8.99781407921024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1819416157502414E-3"/>
                  <c:y val="-6.28172765169060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2.73660172484918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CCFF33"/>
              </a:solidFill>
              <a:ln w="2540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s-PE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'COB GEST CONT  PARTO'!$L$51:$O$51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'COB GEST CONT  PARTO'!$L$52:$O$52</c:f>
              <c:numCache>
                <c:formatCode>General</c:formatCode>
                <c:ptCount val="4"/>
                <c:pt idx="0">
                  <c:v>81</c:v>
                </c:pt>
                <c:pt idx="1">
                  <c:v>85</c:v>
                </c:pt>
                <c:pt idx="2">
                  <c:v>83</c:v>
                </c:pt>
                <c:pt idx="3">
                  <c:v>85.2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'COB GEST CONT  PARTO'!$K$53</c:f>
              <c:strCache>
                <c:ptCount val="1"/>
                <c:pt idx="0">
                  <c:v>P DOM</c:v>
                </c:pt>
              </c:strCache>
            </c:strRef>
          </c:tx>
          <c:spPr>
            <a:ln w="38100">
              <a:solidFill>
                <a:srgbClr val="FFFF00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5899052555051117E-2"/>
                  <c:y val="-1.71817012385106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5781889518194832E-2"/>
                  <c:y val="-6.01350099659167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1888522292435051E-2"/>
                  <c:y val="1.20539764163829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1579016212279739E-3"/>
                  <c:y val="1.07601953904675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6957276548923212E-3"/>
                  <c:y val="-3.52734951187203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9.664779796183267E-3"/>
                  <c:y val="1.70757730027425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4371644686205377E-2"/>
                  <c:y val="2.70531400966183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7837339581026539E-2"/>
                  <c:y val="2.95356780887501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99"/>
              </a:solidFill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'COB GEST CONT  PARTO'!$L$51:$O$51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'COB GEST CONT  PARTO'!$L$53:$O$53</c:f>
              <c:numCache>
                <c:formatCode>0.0</c:formatCode>
                <c:ptCount val="4"/>
                <c:pt idx="0">
                  <c:v>19</c:v>
                </c:pt>
                <c:pt idx="1">
                  <c:v>15</c:v>
                </c:pt>
                <c:pt idx="2">
                  <c:v>17</c:v>
                </c:pt>
                <c:pt idx="3">
                  <c:v>1.2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'COB GEST CONT  PARTO'!$K$54</c:f>
              <c:strCache>
                <c:ptCount val="1"/>
                <c:pt idx="0">
                  <c:v>P ACS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2014570451269028E-2"/>
                  <c:y val="1.8607642249890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5261652839081371E-2"/>
                  <c:y val="-2.04141390610271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696997356440286E-2"/>
                  <c:y val="-2.76825340884087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1717452232464163E-2"/>
                  <c:y val="-1.78763195611932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6578170181468668E-2"/>
                  <c:y val="2.45819139052338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290290168737213E-2"/>
                  <c:y val="-2.14096742482619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0850402061091894E-2"/>
                  <c:y val="-3.50993745984800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9486033401998403E-2"/>
                  <c:y val="-3.51169107963962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3.2470823878122256E-3"/>
                  <c:y val="-3.98009908670828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00B0F0"/>
              </a:solidFill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'COB GEST CONT  PARTO'!$L$51:$O$51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'COB GEST CONT  PARTO'!$L$54:$O$54</c:f>
              <c:numCache>
                <c:formatCode>General</c:formatCode>
                <c:ptCount val="4"/>
                <c:pt idx="0">
                  <c:v>2</c:v>
                </c:pt>
                <c:pt idx="1">
                  <c:v>5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'COB GEST CONT  PARTO'!$K$55</c:f>
              <c:strCache>
                <c:ptCount val="1"/>
                <c:pt idx="0">
                  <c:v>P FAM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x"/>
            <c:size val="5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5.678348496199892E-2"/>
                  <c:y val="-8.58666675659588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294534935858479"/>
                  <c:y val="-2.54977038695056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8097042288680812E-2"/>
                  <c:y val="-3.65960161404671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6562944271697997E-2"/>
                  <c:y val="-7.43345940285873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9470468005041167E-2"/>
                  <c:y val="-5.12328904501307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1823642849283313E-2"/>
                  <c:y val="-6.62321961221395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9464460235832782E-2"/>
                  <c:y val="-4.97261842027450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4331641143192882E-2"/>
                  <c:y val="-5.30232745223337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1905831218133733E-16"/>
                  <c:y val="-4.24543902582217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99FF"/>
              </a:solidFill>
              <a:ln w="3175">
                <a:solidFill>
                  <a:srgbClr val="000000"/>
                </a:solidFill>
                <a:prstDash val="solid"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'COB GEST CONT  PARTO'!$L$51:$O$51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'COB GEST CONT  PARTO'!$L$55:$O$55</c:f>
              <c:numCache>
                <c:formatCode>General</c:formatCode>
                <c:ptCount val="4"/>
                <c:pt idx="0">
                  <c:v>17</c:v>
                </c:pt>
                <c:pt idx="1">
                  <c:v>10</c:v>
                </c:pt>
                <c:pt idx="2">
                  <c:v>16</c:v>
                </c:pt>
                <c:pt idx="3">
                  <c:v>13.6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238016"/>
        <c:axId val="31239552"/>
      </c:lineChart>
      <c:catAx>
        <c:axId val="31238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PE"/>
          </a:p>
        </c:txPr>
        <c:crossAx val="312395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239552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PE"/>
          </a:p>
        </c:txPr>
        <c:crossAx val="31238016"/>
        <c:crosses val="autoZero"/>
        <c:crossBetween val="between"/>
        <c:majorUnit val="20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PE"/>
          </a:p>
        </c:txPr>
      </c:legendEntry>
      <c:layout>
        <c:manualLayout>
          <c:xMode val="edge"/>
          <c:yMode val="edge"/>
          <c:x val="9.1786998648124507E-2"/>
          <c:y val="0.9001298899071063"/>
          <c:w val="0.82843246459328879"/>
          <c:h val="9.8159863122911695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PE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4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8195581676349439E-2"/>
          <c:y val="8.0118418261252849E-2"/>
          <c:w val="0.9018044896477424"/>
          <c:h val="0.660156180187926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ADOLESCENTEE!$I$6</c:f>
              <c:strCache>
                <c:ptCount val="1"/>
                <c:pt idx="0">
                  <c:v>% ADLS</c:v>
                </c:pt>
              </c:strCache>
            </c:strRef>
          </c:tx>
          <c:spPr>
            <a:gradFill flip="none" rotWithShape="1">
              <a:gsLst>
                <a:gs pos="0">
                  <a:srgbClr val="C00000"/>
                </a:gs>
                <a:gs pos="50000">
                  <a:srgbClr val="EEECE1"/>
                </a:gs>
                <a:gs pos="100000">
                  <a:srgbClr val="C00000"/>
                </a:gs>
              </a:gsLst>
              <a:lin ang="10800000" scaled="0"/>
              <a:tileRect/>
            </a:gradFill>
            <a:ln w="31750">
              <a:solidFill>
                <a:srgbClr val="000000"/>
              </a:solidFill>
              <a:prstDash val="solid"/>
            </a:ln>
            <a:effectLst>
              <a:innerShdw blurRad="114300">
                <a:schemeClr val="tx2">
                  <a:lumMod val="60000"/>
                  <a:lumOff val="40000"/>
                </a:schemeClr>
              </a:innerShdw>
            </a:effectLst>
            <a:scene3d>
              <a:camera prst="orthographicFront"/>
              <a:lightRig rig="threePt" dir="t"/>
            </a:scene3d>
            <a:sp3d>
              <a:bevelT w="0" h="0"/>
              <a:bevelB w="12700" h="69850" prst="relaxedInset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9197008004792359E-2"/>
                  <c:y val="-8.1062348021193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390909169118451E-2"/>
                  <c:y val="-5.9989969300277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580590879739955E-2"/>
                  <c:y val="-1.4356870609182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78631249834129E-2"/>
                  <c:y val="-7.1109995494629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9988024139947727E-2"/>
                  <c:y val="-4.1292884912605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ADOLESCENTEE!$J$3:$P$3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ADOLESCENTEE!$J$6:$P$6</c:f>
              <c:numCache>
                <c:formatCode>0.0</c:formatCode>
                <c:ptCount val="4"/>
                <c:pt idx="0">
                  <c:v>11.573409851745577</c:v>
                </c:pt>
                <c:pt idx="1">
                  <c:v>11.660593440916189</c:v>
                </c:pt>
                <c:pt idx="2">
                  <c:v>11.507725093233883</c:v>
                </c:pt>
                <c:pt idx="3">
                  <c:v>12.036336109008328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gapDepth val="270"/>
        <c:shape val="box"/>
        <c:axId val="155169536"/>
        <c:axId val="155172224"/>
        <c:axId val="0"/>
      </c:bar3DChart>
      <c:catAx>
        <c:axId val="155169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PE"/>
          </a:p>
        </c:txPr>
        <c:crossAx val="1551722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517222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PE"/>
          </a:p>
        </c:txPr>
        <c:crossAx val="1551695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P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379896488606363"/>
          <c:y val="9.048063977900872E-2"/>
          <c:w val="0.62500056098539558"/>
          <c:h val="0.6795262071213822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'IT-OPORT'!$X$37</c:f>
              <c:strCache>
                <c:ptCount val="1"/>
                <c:pt idx="0">
                  <c:v>CPN  1er TRIM</c:v>
                </c:pt>
              </c:strCache>
            </c:strRef>
          </c:tx>
          <c:spPr>
            <a:gradFill rotWithShape="0">
              <a:gsLst>
                <a:gs pos="0">
                  <a:srgbClr val="7030A0"/>
                </a:gs>
                <a:gs pos="50000">
                  <a:schemeClr val="bg2"/>
                </a:gs>
                <a:gs pos="100000">
                  <a:srgbClr val="7030A0"/>
                </a:gs>
              </a:gsLst>
              <a:lin ang="0" scaled="1"/>
            </a:gradFill>
            <a:ln w="25400">
              <a:noFill/>
            </a:ln>
          </c:spPr>
          <c:invertIfNegative val="0"/>
          <c:cat>
            <c:numRef>
              <c:f>'IT-OPORT'!$Y$36:$AG$36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'IT-OPORT'!$Y$37:$AG$37</c:f>
              <c:numCache>
                <c:formatCode>General</c:formatCode>
                <c:ptCount val="4"/>
                <c:pt idx="0">
                  <c:v>1141</c:v>
                </c:pt>
                <c:pt idx="1">
                  <c:v>1177</c:v>
                </c:pt>
                <c:pt idx="2">
                  <c:v>1240</c:v>
                </c:pt>
                <c:pt idx="3">
                  <c:v>837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81999360"/>
        <c:axId val="82000896"/>
      </c:barChart>
      <c:lineChart>
        <c:grouping val="standard"/>
        <c:varyColors val="0"/>
        <c:ser>
          <c:idx val="0"/>
          <c:order val="1"/>
          <c:tx>
            <c:strRef>
              <c:f>'IT-OPORT'!$X$38</c:f>
              <c:strCache>
                <c:ptCount val="1"/>
                <c:pt idx="0">
                  <c:v>%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multiLvlStrRef>
              <c:f>'IT-OPORT'!$Y$36:$AC$36</c:f>
            </c:multiLvlStrRef>
          </c:cat>
          <c:val>
            <c:numRef>
              <c:f>'IT-OPORT'!$Y$38:$AG$38</c:f>
              <c:numCache>
                <c:formatCode>0.0</c:formatCode>
                <c:ptCount val="4"/>
                <c:pt idx="0">
                  <c:v>54.56719273075084</c:v>
                </c:pt>
                <c:pt idx="1">
                  <c:v>61.270171785528369</c:v>
                </c:pt>
                <c:pt idx="2">
                  <c:v>66.062866275972297</c:v>
                </c:pt>
                <c:pt idx="3">
                  <c:v>63.361090083270248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003072"/>
        <c:axId val="82004608"/>
      </c:lineChart>
      <c:catAx>
        <c:axId val="8199936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PE"/>
          </a:p>
        </c:txPr>
        <c:crossAx val="82000896"/>
        <c:crosses val="autoZero"/>
        <c:auto val="0"/>
        <c:lblAlgn val="ctr"/>
        <c:lblOffset val="100"/>
        <c:tickMarkSkip val="1"/>
        <c:noMultiLvlLbl val="0"/>
      </c:catAx>
      <c:valAx>
        <c:axId val="8200089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PE"/>
                  <a:t>CNP 1er TRIM</a:t>
                </a:r>
              </a:p>
            </c:rich>
          </c:tx>
          <c:layout>
            <c:manualLayout>
              <c:xMode val="edge"/>
              <c:yMode val="edge"/>
              <c:x val="6.6176078338235564E-2"/>
              <c:y val="0.3175074968360546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PE"/>
          </a:p>
        </c:txPr>
        <c:crossAx val="81999360"/>
        <c:crosses val="autoZero"/>
        <c:crossBetween val="between"/>
      </c:valAx>
      <c:catAx>
        <c:axId val="82003072"/>
        <c:scaling>
          <c:orientation val="minMax"/>
        </c:scaling>
        <c:delete val="1"/>
        <c:axPos val="b"/>
        <c:majorTickMark val="out"/>
        <c:minorTickMark val="none"/>
        <c:tickLblPos val="nextTo"/>
        <c:crossAx val="82004608"/>
        <c:crosses val="autoZero"/>
        <c:auto val="0"/>
        <c:lblAlgn val="ctr"/>
        <c:lblOffset val="100"/>
        <c:noMultiLvlLbl val="0"/>
      </c:catAx>
      <c:valAx>
        <c:axId val="82004608"/>
        <c:scaling>
          <c:orientation val="minMax"/>
          <c:max val="100"/>
        </c:scaling>
        <c:delete val="0"/>
        <c:axPos val="r"/>
        <c:numFmt formatCode="0.0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PE"/>
          </a:p>
        </c:txPr>
        <c:crossAx val="82003072"/>
        <c:crosses val="max"/>
        <c:crossBetween val="between"/>
        <c:majorUnit val="20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PE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P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1100" b="1" i="0" u="none" strike="noStrike" kern="1200" baseline="0">
                <a:solidFill>
                  <a:srgbClr val="0547D9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Calibri"/>
              </a:defRPr>
            </a:pPr>
            <a:r>
              <a:rPr lang="es-ES" sz="1100" b="1" i="0" u="none" strike="noStrike" kern="1200" baseline="0">
                <a:solidFill>
                  <a:srgbClr val="0547D9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Calibri"/>
              </a:rPr>
              <a:t>PRODUCTO :  ATENCION PRENATAL REENFOCADA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 sz="1100" b="1" i="0" u="none" strike="noStrike" kern="1200" baseline="0">
                <a:solidFill>
                  <a:srgbClr val="0547D9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Calibri"/>
              </a:defRPr>
            </a:pPr>
            <a:r>
              <a:rPr lang="es-ES" sz="1100" b="1" i="0" u="none" strike="noStrike" kern="1200" baseline="0">
                <a:solidFill>
                  <a:srgbClr val="0547D9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Calibri"/>
              </a:rPr>
              <a:t>EVALUACION   III TRIMESTRE - 2017</a:t>
            </a:r>
          </a:p>
        </c:rich>
      </c:tx>
      <c:layout>
        <c:manualLayout>
          <c:xMode val="edge"/>
          <c:yMode val="edge"/>
          <c:x val="0.32839564965501788"/>
          <c:y val="1.295913968841571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58132175548463"/>
          <c:y val="0.13872704778771044"/>
          <c:w val="0.7815226900677521"/>
          <c:h val="0.565824280553610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Base!$G$3</c:f>
              <c:strCache>
                <c:ptCount val="1"/>
                <c:pt idx="0">
                  <c:v>SUB_PRODUCTO</c:v>
                </c:pt>
              </c:strCache>
            </c:strRef>
          </c:tx>
          <c:spPr>
            <a:solidFill>
              <a:srgbClr val="0547D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Base!$G$4:$G$10</c:f>
              <c:strCache>
                <c:ptCount val="7"/>
                <c:pt idx="0">
                  <c:v>ATENCION DE LA GESTANTE</c:v>
                </c:pt>
                <c:pt idx="1">
                  <c:v>VACUNA ANTITETANICA A LA GESTANTE</c:v>
                </c:pt>
                <c:pt idx="2">
                  <c:v>VISITA DOMICILIARIA</c:v>
                </c:pt>
                <c:pt idx="3">
                  <c:v>EXAMEN DE LABORATORIO COMPLETO</c:v>
                </c:pt>
                <c:pt idx="4">
                  <c:v>ECOGRAFIA OBSTETRICA</c:v>
                </c:pt>
                <c:pt idx="5">
                  <c:v>ATENCION ODONTOLOGICA DE LA GESTANTE</c:v>
                </c:pt>
                <c:pt idx="6">
                  <c:v>EVALUACION DEL BIENESTAR FETAL</c:v>
                </c:pt>
              </c:strCache>
            </c:strRef>
          </c:cat>
          <c:val>
            <c:numRef>
              <c:f>Base!$J$4:$J$10</c:f>
              <c:numCache>
                <c:formatCode>#,##0.00</c:formatCode>
                <c:ptCount val="7"/>
                <c:pt idx="0">
                  <c:v>42.463147883975275</c:v>
                </c:pt>
                <c:pt idx="1">
                  <c:v>48.633879781420767</c:v>
                </c:pt>
                <c:pt idx="2">
                  <c:v>32.097004279600569</c:v>
                </c:pt>
                <c:pt idx="3">
                  <c:v>67.213114754098356</c:v>
                </c:pt>
                <c:pt idx="4">
                  <c:v>14.503090822634332</c:v>
                </c:pt>
                <c:pt idx="5">
                  <c:v>37.314597970335676</c:v>
                </c:pt>
                <c:pt idx="6">
                  <c:v>71.186440677966104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overlap val="33"/>
        <c:axId val="134330240"/>
        <c:axId val="134331776"/>
      </c:barChart>
      <c:lineChart>
        <c:grouping val="standard"/>
        <c:varyColors val="0"/>
        <c:ser>
          <c:idx val="1"/>
          <c:order val="1"/>
          <c:tx>
            <c:strRef>
              <c:f>Base!$B$3</c:f>
              <c:strCache>
                <c:ptCount val="1"/>
                <c:pt idx="0">
                  <c:v>PRODUCTO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squar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Base!$G$4:$G$10</c:f>
              <c:strCache>
                <c:ptCount val="7"/>
                <c:pt idx="0">
                  <c:v>ATENCION DE LA GESTANTE</c:v>
                </c:pt>
                <c:pt idx="1">
                  <c:v>VACUNA ANTITETANICA A LA GESTANTE</c:v>
                </c:pt>
                <c:pt idx="2">
                  <c:v>VISITA DOMICILIARIA</c:v>
                </c:pt>
                <c:pt idx="3">
                  <c:v>EXAMEN DE LABORATORIO COMPLETO</c:v>
                </c:pt>
                <c:pt idx="4">
                  <c:v>ECOGRAFIA OBSTETRICA</c:v>
                </c:pt>
                <c:pt idx="5">
                  <c:v>ATENCION ODONTOLOGICA DE LA GESTANTE</c:v>
                </c:pt>
                <c:pt idx="6">
                  <c:v>EVALUACION DEL BIENESTAR FETAL</c:v>
                </c:pt>
              </c:strCache>
            </c:strRef>
          </c:cat>
          <c:val>
            <c:numRef>
              <c:f>Base!$E$4:$E$10</c:f>
              <c:numCache>
                <c:formatCode>#,##0.00</c:formatCode>
                <c:ptCount val="7"/>
                <c:pt idx="0">
                  <c:v>30.004755111745126</c:v>
                </c:pt>
                <c:pt idx="1">
                  <c:v>30.004755111745126</c:v>
                </c:pt>
                <c:pt idx="2">
                  <c:v>30.004755111745126</c:v>
                </c:pt>
                <c:pt idx="3">
                  <c:v>30.004755111745126</c:v>
                </c:pt>
                <c:pt idx="4">
                  <c:v>30.004755111745126</c:v>
                </c:pt>
                <c:pt idx="5">
                  <c:v>30.004755111745126</c:v>
                </c:pt>
                <c:pt idx="6">
                  <c:v>30.004755111745126</c:v>
                </c:pt>
              </c:numCache>
            </c:numRef>
          </c:val>
          <c:smooth val="1"/>
        </c:ser>
        <c:ser>
          <c:idx val="3"/>
          <c:order val="2"/>
          <c:tx>
            <c:v>AVANCE</c:v>
          </c:tx>
          <c:spPr>
            <a:ln>
              <a:noFill/>
            </a:ln>
          </c:spPr>
          <c:marker>
            <c:symbol val="none"/>
          </c:marker>
          <c:cat>
            <c:strRef>
              <c:f>Base!$G$4:$G$10</c:f>
              <c:strCache>
                <c:ptCount val="7"/>
                <c:pt idx="0">
                  <c:v>ATENCION DE LA GESTANTE</c:v>
                </c:pt>
                <c:pt idx="1">
                  <c:v>VACUNA ANTITETANICA A LA GESTANTE</c:v>
                </c:pt>
                <c:pt idx="2">
                  <c:v>VISITA DOMICILIARIA</c:v>
                </c:pt>
                <c:pt idx="3">
                  <c:v>EXAMEN DE LABORATORIO COMPLETO</c:v>
                </c:pt>
                <c:pt idx="4">
                  <c:v>ECOGRAFIA OBSTETRICA</c:v>
                </c:pt>
                <c:pt idx="5">
                  <c:v>ATENCION ODONTOLOGICA DE LA GESTANTE</c:v>
                </c:pt>
                <c:pt idx="6">
                  <c:v>EVALUACION DEL BIENESTAR FETAL</c:v>
                </c:pt>
              </c:strCache>
            </c:strRef>
          </c:cat>
          <c:val>
            <c:numRef>
              <c:f>Base!$I$4:$I$10</c:f>
              <c:numCache>
                <c:formatCode>#,##0</c:formatCode>
                <c:ptCount val="7"/>
                <c:pt idx="0">
                  <c:v>893</c:v>
                </c:pt>
                <c:pt idx="1">
                  <c:v>623</c:v>
                </c:pt>
                <c:pt idx="2">
                  <c:v>675</c:v>
                </c:pt>
                <c:pt idx="3">
                  <c:v>861</c:v>
                </c:pt>
                <c:pt idx="4">
                  <c:v>305</c:v>
                </c:pt>
                <c:pt idx="5">
                  <c:v>478</c:v>
                </c:pt>
                <c:pt idx="6">
                  <c:v>84</c:v>
                </c:pt>
              </c:numCache>
            </c:numRef>
          </c:val>
          <c:smooth val="0"/>
        </c:ser>
        <c:ser>
          <c:idx val="2"/>
          <c:order val="3"/>
          <c:tx>
            <c:v>META</c:v>
          </c:tx>
          <c:spPr>
            <a:ln>
              <a:noFill/>
            </a:ln>
          </c:spPr>
          <c:marker>
            <c:symbol val="none"/>
          </c:marker>
          <c:cat>
            <c:strRef>
              <c:f>Base!$G$4:$G$10</c:f>
              <c:strCache>
                <c:ptCount val="7"/>
                <c:pt idx="0">
                  <c:v>ATENCION DE LA GESTANTE</c:v>
                </c:pt>
                <c:pt idx="1">
                  <c:v>VACUNA ANTITETANICA A LA GESTANTE</c:v>
                </c:pt>
                <c:pt idx="2">
                  <c:v>VISITA DOMICILIARIA</c:v>
                </c:pt>
                <c:pt idx="3">
                  <c:v>EXAMEN DE LABORATORIO COMPLETO</c:v>
                </c:pt>
                <c:pt idx="4">
                  <c:v>ECOGRAFIA OBSTETRICA</c:v>
                </c:pt>
                <c:pt idx="5">
                  <c:v>ATENCION ODONTOLOGICA DE LA GESTANTE</c:v>
                </c:pt>
                <c:pt idx="6">
                  <c:v>EVALUACION DEL BIENESTAR FETAL</c:v>
                </c:pt>
              </c:strCache>
            </c:strRef>
          </c:cat>
          <c:val>
            <c:numRef>
              <c:f>Base!$H$4:$H$10</c:f>
              <c:numCache>
                <c:formatCode>#,##0</c:formatCode>
                <c:ptCount val="7"/>
                <c:pt idx="0">
                  <c:v>2103</c:v>
                </c:pt>
                <c:pt idx="1">
                  <c:v>1281</c:v>
                </c:pt>
                <c:pt idx="2">
                  <c:v>2103</c:v>
                </c:pt>
                <c:pt idx="3">
                  <c:v>1281</c:v>
                </c:pt>
                <c:pt idx="4">
                  <c:v>2103</c:v>
                </c:pt>
                <c:pt idx="5">
                  <c:v>1281</c:v>
                </c:pt>
                <c:pt idx="6">
                  <c:v>118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135616"/>
        <c:axId val="137137152"/>
      </c:lineChart>
      <c:catAx>
        <c:axId val="134330240"/>
        <c:scaling>
          <c:orientation val="minMax"/>
        </c:scaling>
        <c:delete val="0"/>
        <c:axPos val="b"/>
        <c:numFmt formatCode="#,##0.00_ ;\-#,##0.00\ " sourceLinked="0"/>
        <c:majorTickMark val="none"/>
        <c:minorTickMark val="none"/>
        <c:tickLblPos val="nextTo"/>
        <c:spPr>
          <a:gradFill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</c:spPr>
        <c:txPr>
          <a:bodyPr rot="0" vert="horz"/>
          <a:lstStyle/>
          <a:p>
            <a:pPr>
              <a:defRPr lang="es-ES"/>
            </a:pPr>
            <a:endParaRPr lang="es-PE"/>
          </a:p>
        </c:txPr>
        <c:crossAx val="134331776"/>
        <c:crosses val="autoZero"/>
        <c:auto val="1"/>
        <c:lblAlgn val="ctr"/>
        <c:lblOffset val="100"/>
        <c:noMultiLvlLbl val="0"/>
      </c:catAx>
      <c:valAx>
        <c:axId val="1343317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lang="es-ES"/>
                </a:pPr>
                <a:r>
                  <a:rPr lang="es-AR"/>
                  <a:t>COBERTURA</a:t>
                </a:r>
              </a:p>
            </c:rich>
          </c:tx>
          <c:layout>
            <c:manualLayout>
              <c:xMode val="edge"/>
              <c:yMode val="edge"/>
              <c:x val="3.3059002953953205E-2"/>
              <c:y val="0.30797722056775589"/>
            </c:manualLayout>
          </c:layout>
          <c:overlay val="0"/>
          <c:spPr>
            <a:noFill/>
            <a:ln w="25400">
              <a:noFill/>
            </a:ln>
          </c:spPr>
        </c:title>
        <c:numFmt formatCode="#,##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 lang="es-ES"/>
            </a:pPr>
            <a:endParaRPr lang="es-PE"/>
          </a:p>
        </c:txPr>
        <c:crossAx val="134330240"/>
        <c:crosses val="autoZero"/>
        <c:crossBetween val="between"/>
      </c:valAx>
      <c:catAx>
        <c:axId val="137135616"/>
        <c:scaling>
          <c:orientation val="minMax"/>
        </c:scaling>
        <c:delete val="1"/>
        <c:axPos val="b"/>
        <c:majorTickMark val="out"/>
        <c:minorTickMark val="none"/>
        <c:tickLblPos val="none"/>
        <c:crossAx val="137137152"/>
        <c:crosses val="autoZero"/>
        <c:auto val="1"/>
        <c:lblAlgn val="ctr"/>
        <c:lblOffset val="100"/>
        <c:noMultiLvlLbl val="0"/>
      </c:catAx>
      <c:valAx>
        <c:axId val="137137152"/>
        <c:scaling>
          <c:orientation val="minMax"/>
          <c:max val="100"/>
        </c:scaling>
        <c:delete val="0"/>
        <c:axPos val="r"/>
        <c:numFmt formatCode="#,##0.00" sourceLinked="1"/>
        <c:majorTickMark val="out"/>
        <c:minorTickMark val="none"/>
        <c:tickLblPos val="nextTo"/>
        <c:txPr>
          <a:bodyPr rot="0" vert="horz"/>
          <a:lstStyle/>
          <a:p>
            <a:pPr>
              <a:defRPr lang="es-ES"/>
            </a:pPr>
            <a:endParaRPr lang="es-PE"/>
          </a:p>
        </c:txPr>
        <c:crossAx val="137135616"/>
        <c:crosses val="max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s-ES" sz="700">
                <a:latin typeface="Arial" pitchFamily="34" charset="0"/>
                <a:cs typeface="Arial" pitchFamily="34" charset="0"/>
              </a:defRPr>
            </a:pPr>
            <a:endParaRPr lang="es-PE"/>
          </a:p>
        </c:txPr>
      </c:dTable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PE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632375050600891"/>
          <c:y val="7.4712853338422022E-2"/>
          <c:w val="0.62316232404132044"/>
          <c:h val="0.6896571077392796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'% DE GESTANTE CONTROLADA'!$B$3</c:f>
              <c:strCache>
                <c:ptCount val="1"/>
                <c:pt idx="0">
                  <c:v>GESTANTE REENFOCADA</c:v>
                </c:pt>
              </c:strCache>
            </c:strRef>
          </c:tx>
          <c:spPr>
            <a:gradFill flip="none" rotWithShape="1">
              <a:gsLst>
                <a:gs pos="0">
                  <a:srgbClr val="FF9999"/>
                </a:gs>
                <a:gs pos="20000">
                  <a:srgbClr val="EEECE1"/>
                </a:gs>
                <a:gs pos="100000">
                  <a:srgbClr val="C00000"/>
                </a:gs>
              </a:gsLst>
              <a:lin ang="10800000" scaled="1"/>
              <a:tileRect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'% DE GESTANTE CONTROLADA'!$G$2:$J$2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'% DE GESTANTE CONTROLADA'!$C$3:$J$3</c:f>
              <c:numCache>
                <c:formatCode>General</c:formatCode>
                <c:ptCount val="4"/>
                <c:pt idx="0">
                  <c:v>1247</c:v>
                </c:pt>
                <c:pt idx="1">
                  <c:v>1358</c:v>
                </c:pt>
                <c:pt idx="2">
                  <c:v>1270</c:v>
                </c:pt>
                <c:pt idx="3">
                  <c:v>893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22820480"/>
        <c:axId val="122822016"/>
      </c:barChart>
      <c:lineChart>
        <c:grouping val="standard"/>
        <c:varyColors val="0"/>
        <c:ser>
          <c:idx val="0"/>
          <c:order val="1"/>
          <c:tx>
            <c:strRef>
              <c:f>'% DE GESTANTE CONTROLADA'!$B$4</c:f>
              <c:strCache>
                <c:ptCount val="1"/>
                <c:pt idx="0">
                  <c:v>PORCENTAJE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val>
            <c:numRef>
              <c:f>'% DE GESTANTE CONTROLADA'!$C$4:$J$4</c:f>
              <c:numCache>
                <c:formatCode>0.0</c:formatCode>
                <c:ptCount val="4"/>
                <c:pt idx="0">
                  <c:v>52.307046979865774</c:v>
                </c:pt>
                <c:pt idx="1">
                  <c:v>68.172690763052202</c:v>
                </c:pt>
                <c:pt idx="2">
                  <c:v>63.404892661008489</c:v>
                </c:pt>
                <c:pt idx="3">
                  <c:v>42.463147883975275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'% DE GESTANTE CONTROLADA'!$B$5</c:f>
              <c:strCache>
                <c:ptCount val="1"/>
                <c:pt idx="0">
                  <c:v>PROG</c:v>
                </c:pt>
              </c:strCache>
            </c:strRef>
          </c:tx>
          <c:marker>
            <c:symbol val="none"/>
          </c:marker>
          <c:val>
            <c:numRef>
              <c:f>'% DE GESTANTE CONTROLADA'!$C$5:$J$5</c:f>
              <c:numCache>
                <c:formatCode>General</c:formatCode>
                <c:ptCount val="4"/>
                <c:pt idx="0">
                  <c:v>2384</c:v>
                </c:pt>
                <c:pt idx="1">
                  <c:v>1992</c:v>
                </c:pt>
                <c:pt idx="2">
                  <c:v>2003</c:v>
                </c:pt>
                <c:pt idx="3">
                  <c:v>2103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832384"/>
        <c:axId val="122833920"/>
      </c:lineChart>
      <c:catAx>
        <c:axId val="12282048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PE"/>
          </a:p>
        </c:txPr>
        <c:crossAx val="122822016"/>
        <c:crosses val="autoZero"/>
        <c:auto val="0"/>
        <c:lblAlgn val="ctr"/>
        <c:lblOffset val="100"/>
        <c:tickMarkSkip val="1"/>
        <c:noMultiLvlLbl val="0"/>
      </c:catAx>
      <c:valAx>
        <c:axId val="12282201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PE"/>
                  <a:t>REENFOCADA</a:t>
                </a:r>
              </a:p>
            </c:rich>
          </c:tx>
          <c:layout>
            <c:manualLayout>
              <c:xMode val="edge"/>
              <c:yMode val="edge"/>
              <c:x val="5.6985991505160212E-2"/>
              <c:y val="0.3001182270613799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PE"/>
          </a:p>
        </c:txPr>
        <c:crossAx val="122820480"/>
        <c:crosses val="autoZero"/>
        <c:crossBetween val="between"/>
      </c:valAx>
      <c:catAx>
        <c:axId val="122832384"/>
        <c:scaling>
          <c:orientation val="minMax"/>
        </c:scaling>
        <c:delete val="1"/>
        <c:axPos val="b"/>
        <c:majorTickMark val="out"/>
        <c:minorTickMark val="none"/>
        <c:tickLblPos val="nextTo"/>
        <c:crossAx val="122833920"/>
        <c:crosses val="autoZero"/>
        <c:auto val="0"/>
        <c:lblAlgn val="ctr"/>
        <c:lblOffset val="100"/>
        <c:noMultiLvlLbl val="0"/>
      </c:catAx>
      <c:valAx>
        <c:axId val="122833920"/>
        <c:scaling>
          <c:orientation val="minMax"/>
          <c:max val="100"/>
        </c:scaling>
        <c:delete val="0"/>
        <c:axPos val="r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PE"/>
                  <a:t>(%)</a:t>
                </a:r>
              </a:p>
            </c:rich>
          </c:tx>
          <c:layout>
            <c:manualLayout>
              <c:xMode val="edge"/>
              <c:yMode val="edge"/>
              <c:x val="0.94485361460964923"/>
              <c:y val="0.38815860183649148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PE"/>
          </a:p>
        </c:txPr>
        <c:crossAx val="122832384"/>
        <c:crosses val="max"/>
        <c:crossBetween val="between"/>
        <c:majorUnit val="20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PE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P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220460989561492"/>
          <c:y val="0.16923297505878226"/>
          <c:w val="0.66802443991853488"/>
          <c:h val="0.57352941176470584"/>
        </c:manualLayout>
      </c:layout>
      <c:barChart>
        <c:barDir val="col"/>
        <c:grouping val="clustered"/>
        <c:varyColors val="0"/>
        <c:ser>
          <c:idx val="2"/>
          <c:order val="1"/>
          <c:tx>
            <c:strRef>
              <c:f>P.INST!$L$5</c:f>
              <c:strCache>
                <c:ptCount val="1"/>
                <c:pt idx="0">
                  <c:v>RN MENOR 37 SS</c:v>
                </c:pt>
              </c:strCache>
            </c:strRef>
          </c:tx>
          <c:spPr>
            <a:gradFill rotWithShape="0">
              <a:gsLst>
                <a:gs pos="0">
                  <a:srgbClr val="FF3300"/>
                </a:gs>
                <a:gs pos="58000">
                  <a:sysClr val="window" lastClr="FFFFFF"/>
                </a:gs>
                <a:gs pos="100000">
                  <a:srgbClr val="FF9966"/>
                </a:gs>
              </a:gsLst>
              <a:lin ang="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multiLvlStrRef>
              <c:f>P.INST!$L$2:$P$4</c:f>
              <c:multiLvlStrCache>
                <c:ptCount val="5"/>
                <c:lvl>
                  <c:pt idx="0">
                    <c:v>PROPORCION</c:v>
                  </c:pt>
                  <c:pt idx="1">
                    <c:v>5.4</c:v>
                  </c:pt>
                  <c:pt idx="2">
                    <c:v>4.7</c:v>
                  </c:pt>
                  <c:pt idx="3">
                    <c:v>5.2</c:v>
                  </c:pt>
                  <c:pt idx="4">
                    <c:v>5.5</c:v>
                  </c:pt>
                </c:lvl>
                <c:lvl>
                  <c:pt idx="0">
                    <c:v>COB</c:v>
                  </c:pt>
                </c:lvl>
                <c:lvl>
                  <c:pt idx="1">
                    <c:v>2014</c:v>
                  </c:pt>
                  <c:pt idx="2">
                    <c:v>2015</c:v>
                  </c:pt>
                  <c:pt idx="3">
                    <c:v>2016</c:v>
                  </c:pt>
                  <c:pt idx="4">
                    <c:v>2017</c:v>
                  </c:pt>
                </c:lvl>
              </c:multiLvlStrCache>
            </c:multiLvlStrRef>
          </c:cat>
          <c:val>
            <c:numRef>
              <c:f>P.INST!$M$5:$P$5</c:f>
              <c:numCache>
                <c:formatCode>General</c:formatCode>
                <c:ptCount val="4"/>
                <c:pt idx="0">
                  <c:v>42</c:v>
                </c:pt>
                <c:pt idx="1">
                  <c:v>37</c:v>
                </c:pt>
                <c:pt idx="2">
                  <c:v>35</c:v>
                </c:pt>
                <c:pt idx="3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overlap val="68"/>
        <c:axId val="22737664"/>
        <c:axId val="22739200"/>
      </c:barChart>
      <c:lineChart>
        <c:grouping val="standard"/>
        <c:varyColors val="0"/>
        <c:ser>
          <c:idx val="0"/>
          <c:order val="0"/>
          <c:tx>
            <c:strRef>
              <c:f>P.INST!$L$4</c:f>
              <c:strCache>
                <c:ptCount val="1"/>
                <c:pt idx="0">
                  <c:v>PROPORCION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numRef>
              <c:f>P.INST!$M$2:$P$2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P.INST!$M$4:$P$4</c:f>
              <c:numCache>
                <c:formatCode>0.0</c:formatCode>
                <c:ptCount val="4"/>
                <c:pt idx="0">
                  <c:v>5.4</c:v>
                </c:pt>
                <c:pt idx="1">
                  <c:v>4.7</c:v>
                </c:pt>
                <c:pt idx="2">
                  <c:v>5.2</c:v>
                </c:pt>
                <c:pt idx="3">
                  <c:v>5.5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737664"/>
        <c:axId val="22739200"/>
      </c:lineChart>
      <c:catAx>
        <c:axId val="2273766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PE"/>
          </a:p>
        </c:txPr>
        <c:crossAx val="22739200"/>
        <c:crosses val="autoZero"/>
        <c:auto val="0"/>
        <c:lblAlgn val="ctr"/>
        <c:lblOffset val="100"/>
        <c:tickMarkSkip val="1"/>
        <c:noMultiLvlLbl val="0"/>
      </c:catAx>
      <c:valAx>
        <c:axId val="2273920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PE"/>
                  <a:t>%</a:t>
                </a:r>
              </a:p>
            </c:rich>
          </c:tx>
          <c:layout>
            <c:manualLayout>
              <c:xMode val="edge"/>
              <c:yMode val="edge"/>
              <c:x val="5.2953224596925384E-2"/>
              <c:y val="0.4117646083713220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PE"/>
          </a:p>
        </c:txPr>
        <c:crossAx val="227376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PE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PE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0.49461</cdr:x>
      <cdr:y>0.4983</cdr:y>
    </cdr:from>
    <cdr:to>
      <cdr:x>0.52043</cdr:x>
      <cdr:y>0.55317</cdr:y>
    </cdr:to>
    <cdr:sp macro="" textlink="">
      <cdr:nvSpPr>
        <cdr:cNvPr id="11366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56323" y="1641451"/>
          <a:ext cx="142584" cy="1802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endParaRPr lang="es-PE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0.49461</cdr:x>
      <cdr:y>0.4983</cdr:y>
    </cdr:from>
    <cdr:to>
      <cdr:x>0.52043</cdr:x>
      <cdr:y>0.55317</cdr:y>
    </cdr:to>
    <cdr:sp macro="" textlink="">
      <cdr:nvSpPr>
        <cdr:cNvPr id="11366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56323" y="1641451"/>
          <a:ext cx="142584" cy="1802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endParaRPr lang="es-PE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EEAF6-09EB-4A9E-B28C-DC918F15D267}" type="datetimeFigureOut">
              <a:rPr lang="es-PE" smtClean="0"/>
              <a:pPr/>
              <a:t>16/11/2017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BA52B-9BC2-4A65-8E83-475837D698C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81252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BA52B-9BC2-4A65-8E83-475837D698CD}" type="slidenum">
              <a:rPr lang="es-PE" smtClean="0"/>
              <a:pPr/>
              <a:t>1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18327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BA52B-9BC2-4A65-8E83-475837D698CD}" type="slidenum">
              <a:rPr lang="es-PE" smtClean="0"/>
              <a:pPr/>
              <a:t>8</a:t>
            </a:fld>
            <a:endParaRPr lang="es-P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BA52B-9BC2-4A65-8E83-475837D698CD}" type="slidenum">
              <a:rPr lang="es-PE" smtClean="0"/>
              <a:pPr/>
              <a:t>9</a:t>
            </a:fld>
            <a:endParaRPr lang="es-P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288B-9395-4A43-A3F7-C96BE520D3D0}" type="datetimeFigureOut">
              <a:rPr lang="es-PE" smtClean="0"/>
              <a:pPr/>
              <a:t>16/11/2017</a:t>
            </a:fld>
            <a:endParaRPr lang="es-PE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BAF5-693F-407A-ADA5-BA1CFD68AC3E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288B-9395-4A43-A3F7-C96BE520D3D0}" type="datetimeFigureOut">
              <a:rPr lang="es-PE" smtClean="0"/>
              <a:pPr/>
              <a:t>16/11/2017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BAF5-693F-407A-ADA5-BA1CFD68AC3E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288B-9395-4A43-A3F7-C96BE520D3D0}" type="datetimeFigureOut">
              <a:rPr lang="es-PE" smtClean="0"/>
              <a:pPr/>
              <a:t>16/11/2017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BAF5-693F-407A-ADA5-BA1CFD68AC3E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288B-9395-4A43-A3F7-C96BE520D3D0}" type="datetimeFigureOut">
              <a:rPr lang="es-PE" smtClean="0"/>
              <a:pPr/>
              <a:t>16/11/2017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BAF5-693F-407A-ADA5-BA1CFD68AC3E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288B-9395-4A43-A3F7-C96BE520D3D0}" type="datetimeFigureOut">
              <a:rPr lang="es-PE" smtClean="0"/>
              <a:pPr/>
              <a:t>16/11/2017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179BAF5-693F-407A-ADA5-BA1CFD68AC3E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288B-9395-4A43-A3F7-C96BE520D3D0}" type="datetimeFigureOut">
              <a:rPr lang="es-PE" smtClean="0"/>
              <a:pPr/>
              <a:t>16/11/2017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BAF5-693F-407A-ADA5-BA1CFD68AC3E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288B-9395-4A43-A3F7-C96BE520D3D0}" type="datetimeFigureOut">
              <a:rPr lang="es-PE" smtClean="0"/>
              <a:pPr/>
              <a:t>16/11/2017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BAF5-693F-407A-ADA5-BA1CFD68AC3E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288B-9395-4A43-A3F7-C96BE520D3D0}" type="datetimeFigureOut">
              <a:rPr lang="es-PE" smtClean="0"/>
              <a:pPr/>
              <a:t>16/11/2017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BAF5-693F-407A-ADA5-BA1CFD68AC3E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288B-9395-4A43-A3F7-C96BE520D3D0}" type="datetimeFigureOut">
              <a:rPr lang="es-PE" smtClean="0"/>
              <a:pPr/>
              <a:t>16/11/2017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BAF5-693F-407A-ADA5-BA1CFD68AC3E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288B-9395-4A43-A3F7-C96BE520D3D0}" type="datetimeFigureOut">
              <a:rPr lang="es-PE" smtClean="0"/>
              <a:pPr/>
              <a:t>16/11/2017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BAF5-693F-407A-ADA5-BA1CFD68AC3E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288B-9395-4A43-A3F7-C96BE520D3D0}" type="datetimeFigureOut">
              <a:rPr lang="es-PE" smtClean="0"/>
              <a:pPr/>
              <a:t>16/11/2017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BAF5-693F-407A-ADA5-BA1CFD68AC3E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B5F288B-9395-4A43-A3F7-C96BE520D3D0}" type="datetimeFigureOut">
              <a:rPr lang="es-PE" smtClean="0"/>
              <a:pPr/>
              <a:t>16/11/2017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179BAF5-693F-407A-ADA5-BA1CFD68AC3E}" type="slidenum">
              <a:rPr lang="es-PE" smtClean="0"/>
              <a:pPr/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>
          <a:blip r:embed="rId3" cstate="print"/>
          <a:srcRect l="12887" t="42598" r="56762" b="8157"/>
          <a:stretch>
            <a:fillRect/>
          </a:stretch>
        </p:blipFill>
        <p:spPr bwMode="auto">
          <a:xfrm>
            <a:off x="428596" y="357166"/>
            <a:ext cx="8429652" cy="5929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5357818" y="416620"/>
            <a:ext cx="3357586" cy="3046988"/>
          </a:xfrm>
          <a:prstGeom prst="rect">
            <a:avLst/>
          </a:prstGeom>
          <a:noFill/>
        </p:spPr>
        <p:txBody>
          <a:bodyPr wrap="square" lIns="216000" tIns="45720" rIns="91440" bIns="45720" anchor="ctr" anchorCtr="1">
            <a:spAutoFit/>
          </a:bodyPr>
          <a:lstStyle/>
          <a:p>
            <a:pPr algn="ctr"/>
            <a:r>
              <a:rPr lang="es-ES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RSSLC</a:t>
            </a:r>
          </a:p>
          <a:p>
            <a:pPr algn="ctr"/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EVALUACION</a:t>
            </a:r>
          </a:p>
          <a:p>
            <a:pPr algn="ctr"/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III TRIMESTRE</a:t>
            </a:r>
            <a:endParaRPr lang="es-ES" sz="3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2017</a:t>
            </a:r>
          </a:p>
          <a:p>
            <a:pPr algn="ctr"/>
            <a:r>
              <a:rPr lang="es-ES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P.P.MATERNO NEONATAL</a:t>
            </a:r>
            <a:endParaRPr lang="es-ES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RECIEN NACIDO MENOR 37 SS</a:t>
            </a:r>
            <a:endParaRPr lang="es-PE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4294292"/>
              </p:ext>
            </p:extLst>
          </p:nvPr>
        </p:nvGraphicFramePr>
        <p:xfrm>
          <a:off x="1187624" y="1124744"/>
          <a:ext cx="6840760" cy="3545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41168"/>
            <a:ext cx="7704856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82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185992"/>
              </p:ext>
            </p:extLst>
          </p:nvPr>
        </p:nvGraphicFramePr>
        <p:xfrm>
          <a:off x="251519" y="188643"/>
          <a:ext cx="8712968" cy="6408708"/>
        </p:xfrm>
        <a:graphic>
          <a:graphicData uri="http://schemas.openxmlformats.org/drawingml/2006/table">
            <a:tbl>
              <a:tblPr/>
              <a:tblGrid>
                <a:gridCol w="2082495"/>
                <a:gridCol w="2273989"/>
                <a:gridCol w="2273989"/>
                <a:gridCol w="2082495"/>
              </a:tblGrid>
              <a:tr h="20442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EVALUACION  III  TRIMESTRE  2017 NUDOS CRITICOS- CAUSAS Y SOLUCIONES.</a:t>
                      </a:r>
                    </a:p>
                  </a:txBody>
                  <a:tcPr marL="5779" marR="5779" marT="57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79" marR="5779" marT="57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79" marR="5779" marT="57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0442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PROBLEMA</a:t>
                      </a:r>
                    </a:p>
                  </a:txBody>
                  <a:tcPr marL="5779" marR="5779" marT="577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EVENTO QUE PROPICIO EL PROBLEMA (CAUSA)</a:t>
                      </a:r>
                    </a:p>
                  </a:txBody>
                  <a:tcPr marL="5779" marR="5779" marT="57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RECOMENDACIIONES </a:t>
                      </a:r>
                    </a:p>
                  </a:txBody>
                  <a:tcPr marL="5779" marR="5779" marT="57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RESPONSABLE DEL MONITOREODE LA  ESTRATEGIA PLANTEADA</a:t>
                      </a:r>
                    </a:p>
                  </a:txBody>
                  <a:tcPr marL="5779" marR="5779" marT="57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69912"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GESTION Y ORGANIZACIÓN</a:t>
                      </a:r>
                    </a:p>
                  </a:txBody>
                  <a:tcPr marL="5779" marR="5779" marT="57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79" marR="5779" marT="57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79" marR="5779" marT="57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79" marR="5779" marT="57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699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Limitada supervisión y asistencia técnica a las micro redes y establecimientos de salud.</a:t>
                      </a:r>
                    </a:p>
                  </a:txBody>
                  <a:tcPr marL="5779" marR="5779" marT="57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se cuenta con un cronograma  de fechas y que MR a supervisar</a:t>
                      </a:r>
                    </a:p>
                  </a:txBody>
                  <a:tcPr marL="5779" marR="5779" marT="5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Reunion tecnica en Diciembre previa elaboracion del Plan tactico</a:t>
                      </a:r>
                    </a:p>
                  </a:txBody>
                  <a:tcPr marL="5779" marR="5779" marT="5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DAIS  y Resp.Programas Presupuestales</a:t>
                      </a:r>
                    </a:p>
                  </a:txBody>
                  <a:tcPr marL="5779" marR="5779" marT="5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6991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Convocatorias de reuniones y capacitaciones convocadas de la DIRESA.</a:t>
                      </a:r>
                    </a:p>
                  </a:txBody>
                  <a:tcPr marL="5779" marR="5779" marT="5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Contar con el Plan de capacitaciones y reuniones.</a:t>
                      </a:r>
                    </a:p>
                  </a:txBody>
                  <a:tcPr marL="5779" marR="5779" marT="5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Dirección Ejecutiva de RR. HH. De la DIRESA CUSCO</a:t>
                      </a:r>
                    </a:p>
                  </a:txBody>
                  <a:tcPr marL="5779" marR="5779" marT="5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54881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Deficiente distribución,  y control de Recursos Humanos a nivel de  RED Y EE.SS</a:t>
                      </a:r>
                    </a:p>
                  </a:txBody>
                  <a:tcPr marL="5779" marR="5779" marT="57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Convocatoria  de plazas tardías, cobertura insuficiente, escala de haberes bajos, escaza oferta de profesionales, y/o profesional sin perfil adecuado.</a:t>
                      </a:r>
                    </a:p>
                  </a:txBody>
                  <a:tcPr marL="5779" marR="5779" marT="5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Convocatoria oportuna, oferta a nivel Regional, mejora de escala de haberes y selección de profesionales según  reglamento de concurso.</a:t>
                      </a:r>
                    </a:p>
                  </a:txBody>
                  <a:tcPr marL="5779" marR="5779" marT="57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Equipo de gestión de la Red. - Unidad de RR.HH</a:t>
                      </a:r>
                    </a:p>
                  </a:txBody>
                  <a:tcPr marL="5779" marR="5779" marT="57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6911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Escasa identificación institucional por parte del personal Nombrado y CAS de  la RED.</a:t>
                      </a:r>
                    </a:p>
                  </a:txBody>
                  <a:tcPr marL="5779" marR="5779" marT="5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Procesos continuos  de Fortalecimiento de Capacidades, y concientización del personal ingresante.                                                                       </a:t>
                      </a:r>
                    </a:p>
                  </a:txBody>
                  <a:tcPr marL="5779" marR="5779" marT="5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 de Capacitación</a:t>
                      </a:r>
                    </a:p>
                  </a:txBody>
                  <a:tcPr marL="5779" marR="5779" marT="5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54881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Escaso control de asistencia, permanencia y  productividad del personal operativo (nombrado y contratado que laboran en los diferentes EE.SS. del ambito de la RED.</a:t>
                      </a:r>
                    </a:p>
                  </a:txBody>
                  <a:tcPr marL="5779" marR="5779" marT="5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Seguimiento y monitoreo continuo, para evidenciar  el avance de coberturas y producción  del personal de salud.</a:t>
                      </a:r>
                    </a:p>
                  </a:txBody>
                  <a:tcPr marL="5779" marR="5779" marT="57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Oficina de Desarrollo Integral, Desarrollo del Potencial Humano y Equipo de Gestión de  la Micro red. Y  RED</a:t>
                      </a:r>
                    </a:p>
                  </a:txBody>
                  <a:tcPr marL="5779" marR="5779" marT="57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54881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Deficiente política de organización y priorización del Recursos Humanos en  establecimientos de Salud, Micro redes.</a:t>
                      </a:r>
                    </a:p>
                  </a:txBody>
                  <a:tcPr marL="5779" marR="5779" marT="5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Sinceramiento y actualización del SIGA personal                                                  Distribución del recurso humano, según categoría de Establecimientos de Salud.</a:t>
                      </a:r>
                    </a:p>
                  </a:txBody>
                  <a:tcPr marL="5779" marR="5779" marT="5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 de Gestión de Desarrollo del Potencial Humano.</a:t>
                      </a:r>
                    </a:p>
                  </a:txBody>
                  <a:tcPr marL="5779" marR="5779" marT="5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72850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FINANCIAMIENTO</a:t>
                      </a:r>
                    </a:p>
                  </a:txBody>
                  <a:tcPr marL="5779" marR="5779" marT="5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Dificultades en la ejecucion del presupuesto con los saldos de equipos de reposicion</a:t>
                      </a:r>
                    </a:p>
                  </a:txBody>
                  <a:tcPr marL="5779" marR="5779" marT="5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Los requerimientos deben ser simultaneos por todo los programas presupuestales ,hacer el seguimiento,concluida la compra solicitar la ampliacion a traves de un oficio a la direccion con atencion patrimonio.</a:t>
                      </a:r>
                    </a:p>
                  </a:txBody>
                  <a:tcPr marL="5779" marR="5779" marT="5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Direccion Ejecutiva y administrativa ,Programas Presupuestales</a:t>
                      </a:r>
                    </a:p>
                  </a:txBody>
                  <a:tcPr marL="5779" marR="5779" marT="5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8942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PRESTACIONAL</a:t>
                      </a:r>
                    </a:p>
                  </a:txBody>
                  <a:tcPr marL="5779" marR="5779" marT="57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79" marR="5779" marT="57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79" marR="5779" marT="57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5779" marR="5779" marT="57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66195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Bajas coberturas en atencion prenatal reenfocada,captacion oportuna,pob acede alos MAC</a:t>
                      </a:r>
                    </a:p>
                  </a:txBody>
                  <a:tcPr marL="5779" marR="5779" marT="5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Escaso monitoreo de Productos y sub productos del  Programa Presupuestal  Materno Neoatal por parte de los coordinadores de la s cabeceras de Micro Redes.</a:t>
                      </a:r>
                    </a:p>
                  </a:txBody>
                  <a:tcPr marL="5779" marR="5779" marT="5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Apoyo técnico de parte de la Red, a , Micro red y parte operativa. Establecer el tablero de mando a nivel de todos los Establecimientos de Salud.</a:t>
                      </a:r>
                    </a:p>
                  </a:txBody>
                  <a:tcPr marL="5779" marR="5779" marT="5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Equipo Técnico del PPMN, DAIS, y Responsables  de Micro redes.</a:t>
                      </a:r>
                    </a:p>
                  </a:txBody>
                  <a:tcPr marL="5779" marR="5779" marT="5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593807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Escaso trabajo en equipo por poco involucramiento en la atención integral  de la gestante</a:t>
                      </a:r>
                    </a:p>
                  </a:txBody>
                  <a:tcPr marL="5779" marR="5779" marT="5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Sistematizar la atención integral de la gestante  involucrado al personal de Salud, a través de la auditoría de las historias clínicas.</a:t>
                      </a:r>
                    </a:p>
                  </a:txBody>
                  <a:tcPr marL="5779" marR="5779" marT="5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Jefes de Establecimientos de Salud y responsables de  Micro redes y Equipo tecnico del PPMN de la RED.</a:t>
                      </a:r>
                    </a:p>
                  </a:txBody>
                  <a:tcPr marL="5779" marR="5779" marT="57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700886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Personal poco comprometido pára el seguimiento a traves de las visitas, ademas de la idiosincracia de la poblacon y la zona geografica de nuestra localidad.</a:t>
                      </a:r>
                    </a:p>
                  </a:txBody>
                  <a:tcPr marL="5779" marR="5779" marT="5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Salidas comunitarias efectivas dando cumplimiento en busqueda activa de gestantes ,captacion de MER  en PP.FF</a:t>
                      </a:r>
                    </a:p>
                  </a:txBody>
                  <a:tcPr marL="5779" marR="5779" marT="5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Dirección Ejecutiva de RR. HH.</a:t>
                      </a:r>
                    </a:p>
                  </a:txBody>
                  <a:tcPr marL="5779" marR="5779" marT="57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442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WordArt 5"/>
          <p:cNvSpPr>
            <a:spLocks noChangeArrowheads="1" noChangeShapeType="1" noTextEdit="1"/>
          </p:cNvSpPr>
          <p:nvPr/>
        </p:nvSpPr>
        <p:spPr bwMode="auto">
          <a:xfrm>
            <a:off x="1043608" y="2852936"/>
            <a:ext cx="4465637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E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3E00"/>
                    </a:gs>
                    <a:gs pos="50000">
                      <a:srgbClr val="008000"/>
                    </a:gs>
                    <a:gs pos="100000">
                      <a:srgbClr val="003E00"/>
                    </a:gs>
                  </a:gsLst>
                  <a:lin ang="5400000" scaled="1"/>
                </a:gradFill>
                <a:latin typeface="Arial Black"/>
              </a:rPr>
              <a:t>GRACIAS</a:t>
            </a:r>
          </a:p>
        </p:txBody>
      </p:sp>
      <p:sp>
        <p:nvSpPr>
          <p:cNvPr id="41988" name="WordArt 5"/>
          <p:cNvSpPr>
            <a:spLocks noChangeArrowheads="1" noChangeShapeType="1" noTextEdit="1"/>
          </p:cNvSpPr>
          <p:nvPr/>
        </p:nvSpPr>
        <p:spPr bwMode="auto">
          <a:xfrm>
            <a:off x="3059113" y="476250"/>
            <a:ext cx="281940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PE" sz="18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 l="13974" t="21914" r="37702" b="39456"/>
          <a:stretch>
            <a:fillRect/>
          </a:stretch>
        </p:blipFill>
        <p:spPr bwMode="auto">
          <a:xfrm>
            <a:off x="179512" y="-171400"/>
            <a:ext cx="8964488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4355976" y="4437112"/>
            <a:ext cx="46085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GRACIAS</a:t>
            </a:r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602257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>
          <a:blip r:embed="rId2" cstate="print"/>
          <a:srcRect l="5085" t="29607" r="66267" b="13293"/>
          <a:stretch>
            <a:fillRect/>
          </a:stretch>
        </p:blipFill>
        <p:spPr bwMode="auto">
          <a:xfrm>
            <a:off x="357158" y="428604"/>
            <a:ext cx="8358246" cy="6000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714348" y="2857496"/>
            <a:ext cx="8229600" cy="1143000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0070C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INDICADORES DE RESULTADO INTERMEDIO</a:t>
            </a:r>
            <a:endParaRPr kumimoji="0" lang="es-PE" sz="4100" b="1" i="0" u="none" strike="noStrike" kern="1200" cap="none" spc="0" normalizeH="0" baseline="0" noProof="0" dirty="0">
              <a:ln w="6350">
                <a:noFill/>
              </a:ln>
              <a:solidFill>
                <a:srgbClr val="0070C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PE" sz="2800" dirty="0" smtClean="0">
                <a:solidFill>
                  <a:srgbClr val="0070C0"/>
                </a:solidFill>
              </a:rPr>
              <a:t>PAREJAS PROTEGIDAS</a:t>
            </a:r>
            <a:br>
              <a:rPr lang="es-PE" sz="2800" dirty="0" smtClean="0">
                <a:solidFill>
                  <a:srgbClr val="0070C0"/>
                </a:solidFill>
              </a:rPr>
            </a:br>
            <a:r>
              <a:rPr lang="es-PE" sz="2800" dirty="0" smtClean="0">
                <a:solidFill>
                  <a:srgbClr val="0070C0"/>
                </a:solidFill>
              </a:rPr>
              <a:t>EVALUACION </a:t>
            </a:r>
            <a:r>
              <a:rPr lang="es-PE" sz="2800" dirty="0">
                <a:solidFill>
                  <a:srgbClr val="0070C0"/>
                </a:solidFill>
              </a:rPr>
              <a:t> </a:t>
            </a:r>
            <a:r>
              <a:rPr lang="es-PE" sz="2800" dirty="0" smtClean="0">
                <a:solidFill>
                  <a:srgbClr val="0070C0"/>
                </a:solidFill>
              </a:rPr>
              <a:t>III TRIMESTRE 2017</a:t>
            </a:r>
            <a:br>
              <a:rPr lang="es-PE" sz="2800" dirty="0" smtClean="0">
                <a:solidFill>
                  <a:srgbClr val="0070C0"/>
                </a:solidFill>
              </a:rPr>
            </a:br>
            <a:r>
              <a:rPr lang="es-PE" sz="2800" dirty="0" smtClean="0">
                <a:solidFill>
                  <a:srgbClr val="0070C0"/>
                </a:solidFill>
              </a:rPr>
              <a:t>RSSLC</a:t>
            </a:r>
            <a:endParaRPr lang="es-PE" sz="2800" dirty="0">
              <a:solidFill>
                <a:srgbClr val="0070C0"/>
              </a:solidFill>
            </a:endParaRPr>
          </a:p>
        </p:txBody>
      </p:sp>
      <p:pic>
        <p:nvPicPr>
          <p:cNvPr id="7" name="6 Imagen"/>
          <p:cNvPicPr/>
          <p:nvPr/>
        </p:nvPicPr>
        <p:blipFill>
          <a:blip r:embed="rId2" cstate="print"/>
          <a:srcRect l="38164" t="16639" r="38552" b="42426"/>
          <a:stretch>
            <a:fillRect/>
          </a:stretch>
        </p:blipFill>
        <p:spPr bwMode="auto">
          <a:xfrm>
            <a:off x="214282" y="214290"/>
            <a:ext cx="1300867" cy="129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624266"/>
              </p:ext>
            </p:extLst>
          </p:nvPr>
        </p:nvGraphicFramePr>
        <p:xfrm>
          <a:off x="470719" y="4149080"/>
          <a:ext cx="3362325" cy="254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1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069961"/>
              </p:ext>
            </p:extLst>
          </p:nvPr>
        </p:nvGraphicFramePr>
        <p:xfrm>
          <a:off x="4355976" y="2204864"/>
          <a:ext cx="460851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352486"/>
              </p:ext>
            </p:extLst>
          </p:nvPr>
        </p:nvGraphicFramePr>
        <p:xfrm>
          <a:off x="467544" y="1507018"/>
          <a:ext cx="3384376" cy="253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PE" sz="2400" dirty="0" smtClean="0">
                <a:solidFill>
                  <a:srgbClr val="0070C0"/>
                </a:solidFill>
              </a:rPr>
              <a:t>PORCENTAJE DE  ATENCION DE PARTO INSTITUCIONAL </a:t>
            </a:r>
            <a:br>
              <a:rPr lang="es-PE" sz="2400" dirty="0" smtClean="0">
                <a:solidFill>
                  <a:srgbClr val="0070C0"/>
                </a:solidFill>
              </a:rPr>
            </a:br>
            <a:r>
              <a:rPr lang="es-PE" sz="2400" dirty="0" smtClean="0">
                <a:solidFill>
                  <a:srgbClr val="0070C0"/>
                </a:solidFill>
              </a:rPr>
              <a:t>EVALUACION </a:t>
            </a:r>
            <a:r>
              <a:rPr lang="es-PE" sz="2400" dirty="0">
                <a:solidFill>
                  <a:srgbClr val="0070C0"/>
                </a:solidFill>
              </a:rPr>
              <a:t> </a:t>
            </a:r>
            <a:r>
              <a:rPr lang="es-PE" sz="2400" dirty="0" smtClean="0">
                <a:solidFill>
                  <a:srgbClr val="0070C0"/>
                </a:solidFill>
              </a:rPr>
              <a:t>III TRIMESTRE  2017</a:t>
            </a:r>
            <a:br>
              <a:rPr lang="es-PE" sz="2400" dirty="0" smtClean="0">
                <a:solidFill>
                  <a:srgbClr val="0070C0"/>
                </a:solidFill>
              </a:rPr>
            </a:br>
            <a:r>
              <a:rPr lang="es-PE" sz="2400" dirty="0" smtClean="0">
                <a:solidFill>
                  <a:srgbClr val="0070C0"/>
                </a:solidFill>
              </a:rPr>
              <a:t>RSSLC</a:t>
            </a:r>
            <a:endParaRPr lang="es-PE" sz="2400" dirty="0">
              <a:solidFill>
                <a:srgbClr val="0070C0"/>
              </a:solidFill>
            </a:endParaRPr>
          </a:p>
        </p:txBody>
      </p:sp>
      <p:graphicFrame>
        <p:nvGraphicFramePr>
          <p:cNvPr id="12" name="Chart 7"/>
          <p:cNvGraphicFramePr>
            <a:graphicFrameLocks/>
          </p:cNvGraphicFramePr>
          <p:nvPr/>
        </p:nvGraphicFramePr>
        <p:xfrm>
          <a:off x="1231106" y="1993106"/>
          <a:ext cx="6681787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045089"/>
              </p:ext>
            </p:extLst>
          </p:nvPr>
        </p:nvGraphicFramePr>
        <p:xfrm>
          <a:off x="1475656" y="5445224"/>
          <a:ext cx="6912768" cy="744855"/>
        </p:xfrm>
        <a:graphic>
          <a:graphicData uri="http://schemas.openxmlformats.org/drawingml/2006/table">
            <a:tbl>
              <a:tblPr/>
              <a:tblGrid>
                <a:gridCol w="823109"/>
                <a:gridCol w="650887"/>
                <a:gridCol w="606760"/>
                <a:gridCol w="606760"/>
                <a:gridCol w="695016"/>
                <a:gridCol w="882559"/>
                <a:gridCol w="882559"/>
                <a:gridCol w="882559"/>
                <a:gridCol w="882559"/>
              </a:tblGrid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PE" sz="850" b="0" i="0" u="none" strike="noStrike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50" b="0" i="0" u="none" strike="noStrike">
                          <a:effectLst/>
                          <a:latin typeface="MS Sans Serif"/>
                        </a:rPr>
                        <a:t>KAMISEA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50" b="0" i="0" u="none" strike="noStrike">
                          <a:effectLst/>
                          <a:latin typeface="MS Sans Serif"/>
                        </a:rPr>
                        <a:t>KITENI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50" b="0" i="0" u="none" strike="noStrike">
                          <a:effectLst/>
                          <a:latin typeface="MS Sans Serif"/>
                        </a:rPr>
                        <a:t>MARANURA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50" b="0" i="0" u="none" strike="noStrike">
                          <a:effectLst/>
                          <a:latin typeface="MS Sans Serif"/>
                        </a:rPr>
                        <a:t>PUCYURA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50" b="0" i="0" u="none" strike="noStrike">
                          <a:effectLst/>
                          <a:latin typeface="MS Sans Serif"/>
                        </a:rPr>
                        <a:t>QUELLOUNO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50" b="0" i="0" u="none" strike="noStrike">
                          <a:effectLst/>
                          <a:latin typeface="MS Sans Serif"/>
                        </a:rPr>
                        <a:t>PAVAYOC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50" b="0" i="0" u="none" strike="noStrike">
                          <a:effectLst/>
                          <a:latin typeface="MS Sans Serif"/>
                        </a:rPr>
                        <a:t>PALMA REAL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50" b="0" i="0" u="none" strike="noStrike">
                          <a:effectLst/>
                          <a:latin typeface="MS Sans Serif"/>
                        </a:rPr>
                        <a:t>RED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PE" sz="850" b="0" i="0" u="none" strike="noStrike">
                          <a:effectLst/>
                          <a:latin typeface="MS Sans Serif"/>
                        </a:rPr>
                        <a:t>P.D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effectLst/>
                          <a:latin typeface="MS Sans Serif"/>
                        </a:rPr>
                        <a:t>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effectLst/>
                          <a:latin typeface="MS Sans Serif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effectLst/>
                          <a:latin typeface="MS Sans Serif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effectLst/>
                          <a:latin typeface="MS Sans Serif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effectLst/>
                          <a:latin typeface="MS Sans Serif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effectLst/>
                          <a:latin typeface="MS Sans Serif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effectLst/>
                          <a:latin typeface="MS Sans Serif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0" i="0" u="none" strike="noStrike">
                          <a:effectLst/>
                          <a:latin typeface="MS Sans Serif"/>
                        </a:rPr>
                        <a:t>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PE" sz="850" b="0" i="0" u="none" strike="noStrike">
                          <a:effectLst/>
                          <a:latin typeface="MS Sans Serif"/>
                        </a:rPr>
                        <a:t>TOTAL PARTOS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50" b="0" i="0" u="none" strike="noStrike">
                          <a:effectLst/>
                          <a:latin typeface="MS Sans Serif"/>
                        </a:rPr>
                        <a:t>192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50" b="0" i="0" u="none" strike="noStrike">
                          <a:effectLst/>
                          <a:latin typeface="MS Sans Serif"/>
                        </a:rPr>
                        <a:t>107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50" b="0" i="0" u="none" strike="noStrike">
                          <a:effectLst/>
                          <a:latin typeface="MS Sans Serif"/>
                        </a:rPr>
                        <a:t>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50" b="0" i="0" u="none" strike="noStrike">
                          <a:effectLst/>
                          <a:latin typeface="MS Sans Serif"/>
                        </a:rPr>
                        <a:t>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50" b="0" i="0" u="none" strike="noStrike">
                          <a:effectLst/>
                          <a:latin typeface="MS Sans Serif"/>
                        </a:rPr>
                        <a:t>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50" b="0" i="0" u="none" strike="noStrike">
                          <a:effectLst/>
                          <a:latin typeface="MS Sans Serif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50" b="0" i="0" u="none" strike="noStrike">
                          <a:effectLst/>
                          <a:latin typeface="MS Sans Serif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50" b="0" i="0" u="none" strike="noStrike">
                          <a:effectLst/>
                          <a:latin typeface="MS Sans Serif"/>
                        </a:rPr>
                        <a:t>483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s-PE" sz="850" b="0" i="0" u="none" strike="noStrike">
                          <a:effectLst/>
                          <a:latin typeface="MS Sans Serif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50" b="0" i="0" u="none" strike="noStrike">
                          <a:effectLst/>
                          <a:latin typeface="MS Sans Serif"/>
                        </a:rPr>
                        <a:t>40%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50" b="0" i="0" u="none" strike="noStrike">
                          <a:effectLst/>
                          <a:latin typeface="MS Sans Serif"/>
                        </a:rPr>
                        <a:t>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50" b="0" i="0" u="none" strike="noStrike">
                          <a:effectLst/>
                          <a:latin typeface="MS Sans Serif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50" b="0" i="0" u="none" strike="noStrike">
                          <a:effectLst/>
                          <a:latin typeface="MS Sans Serif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50" b="0" i="0" u="none" strike="noStrike">
                          <a:effectLst/>
                          <a:latin typeface="MS Sans Serif"/>
                        </a:rPr>
                        <a:t>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50" b="0" i="0" u="none" strike="noStrike">
                          <a:effectLst/>
                          <a:latin typeface="MS Sans Serif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50" b="0" i="0" u="none" strike="noStrike">
                          <a:effectLst/>
                          <a:latin typeface="MS Sans Serif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850" b="0" i="0" u="none" strike="noStrike" dirty="0">
                          <a:effectLst/>
                          <a:latin typeface="MS Sans Serif"/>
                        </a:rPr>
                        <a:t>17%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>
          <a:blip r:embed="rId2" cstate="print"/>
          <a:srcRect l="11524" t="43202" r="72377" b="28097"/>
          <a:stretch>
            <a:fillRect/>
          </a:stretch>
        </p:blipFill>
        <p:spPr bwMode="auto">
          <a:xfrm>
            <a:off x="428596" y="714356"/>
            <a:ext cx="842968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28596" y="2786058"/>
            <a:ext cx="8229600" cy="1143000"/>
          </a:xfrm>
          <a:prstGeom prst="rect">
            <a:avLst/>
          </a:prstGeom>
        </p:spPr>
        <p:txBody>
          <a:bodyPr vert="horz" anchor="ctr">
            <a:normAutofit fontScale="90000"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0070C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INDICADORES DE RESULTADO INMEDIATO</a:t>
            </a:r>
            <a:endParaRPr kumimoji="0" lang="es-PE" sz="4100" b="1" i="0" u="none" strike="noStrike" kern="1200" cap="none" spc="0" normalizeH="0" baseline="0" noProof="0" dirty="0">
              <a:ln w="6350">
                <a:noFill/>
              </a:ln>
              <a:solidFill>
                <a:srgbClr val="0070C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/>
          <p:nvPr/>
        </p:nvPicPr>
        <p:blipFill>
          <a:blip r:embed="rId2" cstate="print"/>
          <a:srcRect l="17264" t="29248" r="49464" b="14231"/>
          <a:stretch>
            <a:fillRect/>
          </a:stretch>
        </p:blipFill>
        <p:spPr bwMode="auto">
          <a:xfrm>
            <a:off x="395536" y="1268760"/>
            <a:ext cx="1910016" cy="23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Autofit/>
          </a:bodyPr>
          <a:lstStyle/>
          <a:p>
            <a:r>
              <a:rPr lang="es-PE" sz="2400" dirty="0" smtClean="0">
                <a:solidFill>
                  <a:srgbClr val="0070C0"/>
                </a:solidFill>
              </a:rPr>
              <a:t>PORCENTAJE DE GESTANTE ADOLESCENTE</a:t>
            </a:r>
            <a:br>
              <a:rPr lang="es-PE" sz="2400" dirty="0" smtClean="0">
                <a:solidFill>
                  <a:srgbClr val="0070C0"/>
                </a:solidFill>
              </a:rPr>
            </a:br>
            <a:r>
              <a:rPr lang="es-PE" sz="2400" smtClean="0">
                <a:solidFill>
                  <a:srgbClr val="0070C0"/>
                </a:solidFill>
              </a:rPr>
              <a:t>EVALUACION  III TRIMESTRE  </a:t>
            </a:r>
            <a:r>
              <a:rPr lang="es-PE" sz="2400" dirty="0" smtClean="0">
                <a:solidFill>
                  <a:srgbClr val="0070C0"/>
                </a:solidFill>
              </a:rPr>
              <a:t>2017</a:t>
            </a:r>
            <a:br>
              <a:rPr lang="es-PE" sz="2400" dirty="0" smtClean="0">
                <a:solidFill>
                  <a:srgbClr val="0070C0"/>
                </a:solidFill>
              </a:rPr>
            </a:br>
            <a:r>
              <a:rPr lang="es-PE" sz="2400" dirty="0" smtClean="0">
                <a:solidFill>
                  <a:srgbClr val="0070C0"/>
                </a:solidFill>
              </a:rPr>
              <a:t>RSSLC</a:t>
            </a:r>
            <a:r>
              <a:rPr lang="es-PE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s-PE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PE" sz="2400" dirty="0" smtClean="0"/>
              <a:t/>
            </a:r>
            <a:br>
              <a:rPr lang="es-PE" sz="2400" dirty="0" smtClean="0"/>
            </a:br>
            <a:endParaRPr lang="es-PE" sz="2400" dirty="0"/>
          </a:p>
        </p:txBody>
      </p:sp>
      <p:pic>
        <p:nvPicPr>
          <p:cNvPr id="12363" name="Picture 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6" y="4560441"/>
            <a:ext cx="705802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65" name="Picture 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7" y="3717032"/>
            <a:ext cx="706029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715517"/>
              </p:ext>
            </p:extLst>
          </p:nvPr>
        </p:nvGraphicFramePr>
        <p:xfrm>
          <a:off x="1011026" y="5445224"/>
          <a:ext cx="7121943" cy="952500"/>
        </p:xfrm>
        <a:graphic>
          <a:graphicData uri="http://schemas.openxmlformats.org/drawingml/2006/table">
            <a:tbl>
              <a:tblPr/>
              <a:tblGrid>
                <a:gridCol w="791327"/>
                <a:gridCol w="791327"/>
                <a:gridCol w="791327"/>
                <a:gridCol w="791327"/>
                <a:gridCol w="791327"/>
                <a:gridCol w="791327"/>
                <a:gridCol w="791327"/>
                <a:gridCol w="791327"/>
                <a:gridCol w="791327"/>
              </a:tblGrid>
              <a:tr h="142283">
                <a:tc>
                  <a:txBody>
                    <a:bodyPr/>
                    <a:lstStyle/>
                    <a:p>
                      <a:pPr algn="r" fontAlgn="b"/>
                      <a:r>
                        <a:rPr lang="es-PE" sz="1200" b="0" i="0" u="none" strike="noStrike" dirty="0">
                          <a:effectLst/>
                          <a:latin typeface="MS Sans Serif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0" i="0" u="none" strike="noStrike" dirty="0">
                          <a:effectLst/>
                          <a:latin typeface="MS Sans Serif"/>
                        </a:rPr>
                        <a:t>KAMISEA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0" i="0" u="none" strike="noStrike" dirty="0">
                          <a:effectLst/>
                          <a:latin typeface="MS Sans Serif"/>
                        </a:rPr>
                        <a:t>KITENI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0" i="0" u="none" strike="noStrike" dirty="0">
                          <a:effectLst/>
                          <a:latin typeface="MS Sans Serif"/>
                        </a:rPr>
                        <a:t>MARANURA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0" i="0" u="none" strike="noStrike" dirty="0">
                          <a:effectLst/>
                          <a:latin typeface="MS Sans Serif"/>
                        </a:rPr>
                        <a:t>PUCYURA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0" i="0" u="none" strike="noStrike" dirty="0">
                          <a:effectLst/>
                          <a:latin typeface="MS Sans Serif"/>
                        </a:rPr>
                        <a:t>QUELLOUNO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0" i="0" u="none" strike="noStrike" dirty="0">
                          <a:effectLst/>
                          <a:latin typeface="MS Sans Serif"/>
                        </a:rPr>
                        <a:t>PAVAYOC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900" b="0" i="0" u="none" strike="noStrike" dirty="0">
                          <a:effectLst/>
                          <a:latin typeface="MS Sans Serif"/>
                        </a:rPr>
                        <a:t>PALMA REAL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900" b="0" i="0" u="none" strike="noStrike" dirty="0">
                          <a:effectLst/>
                          <a:latin typeface="MS Sans Serif"/>
                        </a:rPr>
                        <a:t>RED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283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GEST.ADOL.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159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47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GEST.ATD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325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298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160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124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130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212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1321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47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13.8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13.8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8.8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7.3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14.6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9.9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13.9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effectLst/>
                          <a:latin typeface="MS Sans Serif"/>
                        </a:rPr>
                        <a:t>12.0%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2749570"/>
              </p:ext>
            </p:extLst>
          </p:nvPr>
        </p:nvGraphicFramePr>
        <p:xfrm>
          <a:off x="3347864" y="1507376"/>
          <a:ext cx="5184576" cy="2119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90652" cy="1168080"/>
          </a:xfrm>
        </p:spPr>
        <p:txBody>
          <a:bodyPr>
            <a:noAutofit/>
          </a:bodyPr>
          <a:lstStyle/>
          <a:p>
            <a:r>
              <a:rPr lang="es-PE" sz="2400" dirty="0" smtClean="0">
                <a:solidFill>
                  <a:srgbClr val="0070C0"/>
                </a:solidFill>
              </a:rPr>
              <a:t>PROPORCION DE GESTANTES CON PRIMERA ATENCION PRENATAL EN EL I TRIMESTRE</a:t>
            </a:r>
            <a:br>
              <a:rPr lang="es-PE" sz="2400" dirty="0" smtClean="0">
                <a:solidFill>
                  <a:srgbClr val="0070C0"/>
                </a:solidFill>
              </a:rPr>
            </a:br>
            <a:r>
              <a:rPr lang="es-PE" sz="2400" dirty="0" smtClean="0">
                <a:solidFill>
                  <a:srgbClr val="0070C0"/>
                </a:solidFill>
              </a:rPr>
              <a:t>III TRIMESTRE 2017</a:t>
            </a:r>
            <a:br>
              <a:rPr lang="es-PE" sz="2400" dirty="0" smtClean="0">
                <a:solidFill>
                  <a:srgbClr val="0070C0"/>
                </a:solidFill>
              </a:rPr>
            </a:br>
            <a:r>
              <a:rPr lang="es-PE" sz="2400" dirty="0" smtClean="0">
                <a:solidFill>
                  <a:srgbClr val="0070C0"/>
                </a:solidFill>
              </a:rPr>
              <a:t>RSSLC</a:t>
            </a:r>
            <a:endParaRPr lang="es-PE" sz="2400" dirty="0">
              <a:solidFill>
                <a:srgbClr val="0070C0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043346"/>
              </p:ext>
            </p:extLst>
          </p:nvPr>
        </p:nvGraphicFramePr>
        <p:xfrm>
          <a:off x="755576" y="5517232"/>
          <a:ext cx="7645402" cy="975360"/>
        </p:xfrm>
        <a:graphic>
          <a:graphicData uri="http://schemas.openxmlformats.org/drawingml/2006/table">
            <a:tbl>
              <a:tblPr/>
              <a:tblGrid>
                <a:gridCol w="1180610"/>
                <a:gridCol w="761684"/>
                <a:gridCol w="761684"/>
                <a:gridCol w="1133004"/>
                <a:gridCol w="761684"/>
                <a:gridCol w="761684"/>
                <a:gridCol w="761684"/>
                <a:gridCol w="761684"/>
                <a:gridCol w="761684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KAMISEA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KITENI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MARANURA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PUCYURA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QUELLOUNO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PAVAYOC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PALMA REAL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RED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213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115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121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837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TOTAL ATD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325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298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effectLst/>
                          <a:latin typeface="MS Sans Serif"/>
                        </a:rPr>
                        <a:t>160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124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130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212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1321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55.4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71.5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71.9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73.4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53.1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57.1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66.7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effectLst/>
                          <a:latin typeface="MS Sans Serif"/>
                        </a:rPr>
                        <a:t>63.4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7659691"/>
              </p:ext>
            </p:extLst>
          </p:nvPr>
        </p:nvGraphicFramePr>
        <p:xfrm>
          <a:off x="1619672" y="1844824"/>
          <a:ext cx="6192687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3" cstate="print"/>
          <a:srcRect l="3560" t="41390" r="65249" b="25680"/>
          <a:stretch>
            <a:fillRect/>
          </a:stretch>
        </p:blipFill>
        <p:spPr bwMode="auto">
          <a:xfrm>
            <a:off x="971600" y="836712"/>
            <a:ext cx="17526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2474802"/>
              </p:ext>
            </p:extLst>
          </p:nvPr>
        </p:nvGraphicFramePr>
        <p:xfrm>
          <a:off x="395536" y="1052736"/>
          <a:ext cx="820891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sultado de imagen para GESTA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916832"/>
            <a:ext cx="200288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90652" cy="1168080"/>
          </a:xfrm>
        </p:spPr>
        <p:txBody>
          <a:bodyPr>
            <a:noAutofit/>
          </a:bodyPr>
          <a:lstStyle/>
          <a:p>
            <a:r>
              <a:rPr lang="es-PE" sz="2400" dirty="0" smtClean="0">
                <a:solidFill>
                  <a:srgbClr val="0070C0"/>
                </a:solidFill>
              </a:rPr>
              <a:t>PORCENTAJE DE GESTANTE REENFOCADA</a:t>
            </a:r>
            <a:br>
              <a:rPr lang="es-PE" sz="2400" dirty="0" smtClean="0">
                <a:solidFill>
                  <a:srgbClr val="0070C0"/>
                </a:solidFill>
              </a:rPr>
            </a:br>
            <a:r>
              <a:rPr lang="es-PE" sz="2400" dirty="0" smtClean="0">
                <a:solidFill>
                  <a:srgbClr val="0070C0"/>
                </a:solidFill>
              </a:rPr>
              <a:t>EVALUACION  </a:t>
            </a:r>
            <a:r>
              <a:rPr lang="es-PE" sz="2400" dirty="0" smtClean="0">
                <a:solidFill>
                  <a:srgbClr val="0070C0"/>
                </a:solidFill>
              </a:rPr>
              <a:t>III TRIMESTRE </a:t>
            </a:r>
            <a:r>
              <a:rPr lang="es-PE" sz="2400" dirty="0" smtClean="0">
                <a:solidFill>
                  <a:srgbClr val="0070C0"/>
                </a:solidFill>
              </a:rPr>
              <a:t>2017</a:t>
            </a:r>
            <a:br>
              <a:rPr lang="es-PE" sz="2400" dirty="0" smtClean="0">
                <a:solidFill>
                  <a:srgbClr val="0070C0"/>
                </a:solidFill>
              </a:rPr>
            </a:br>
            <a:r>
              <a:rPr lang="es-PE" sz="2400" dirty="0" smtClean="0">
                <a:solidFill>
                  <a:srgbClr val="0070C0"/>
                </a:solidFill>
              </a:rPr>
              <a:t>RSSLC</a:t>
            </a:r>
            <a:endParaRPr lang="es-PE" sz="2400" dirty="0">
              <a:solidFill>
                <a:srgbClr val="0070C0"/>
              </a:solidFill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837560"/>
              </p:ext>
            </p:extLst>
          </p:nvPr>
        </p:nvGraphicFramePr>
        <p:xfrm>
          <a:off x="467544" y="5373216"/>
          <a:ext cx="7645402" cy="1150620"/>
        </p:xfrm>
        <a:graphic>
          <a:graphicData uri="http://schemas.openxmlformats.org/drawingml/2006/table">
            <a:tbl>
              <a:tblPr/>
              <a:tblGrid>
                <a:gridCol w="1180610"/>
                <a:gridCol w="761684"/>
                <a:gridCol w="761684"/>
                <a:gridCol w="1133004"/>
                <a:gridCol w="761684"/>
                <a:gridCol w="761684"/>
                <a:gridCol w="761684"/>
                <a:gridCol w="761684"/>
                <a:gridCol w="761684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>
                          <a:effectLst/>
                          <a:latin typeface="MS Sans Serif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effectLst/>
                          <a:latin typeface="MS Sans Serif"/>
                        </a:rPr>
                        <a:t>KAMISEA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KITENI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MARANURA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PUCYURA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QUELLOUNO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PAVAYOC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PALMA REAL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RED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>
                          <a:effectLst/>
                          <a:latin typeface="MS Sans Serif"/>
                        </a:rPr>
                        <a:t>GEST.REENFOCADA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176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effectLst/>
                          <a:latin typeface="MS Sans Serif"/>
                        </a:rPr>
                        <a:t>172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effectLst/>
                          <a:latin typeface="MS Sans Serif"/>
                        </a:rPr>
                        <a:t>124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effectLst/>
                          <a:latin typeface="MS Sans Serif"/>
                        </a:rPr>
                        <a:t>105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effectLst/>
                          <a:latin typeface="MS Sans Serif"/>
                        </a:rPr>
                        <a:t>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effectLst/>
                          <a:latin typeface="MS Sans Serif"/>
                        </a:rPr>
                        <a:t>183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893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META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482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486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234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219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206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effectLst/>
                          <a:latin typeface="MS Sans Serif"/>
                        </a:rPr>
                        <a:t>357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effectLst/>
                          <a:latin typeface="MS Sans Serif"/>
                        </a:rPr>
                        <a:t>119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2103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36.5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35.4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53.0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47.9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40.3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51.3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>
                          <a:effectLst/>
                          <a:latin typeface="MS Sans Serif"/>
                        </a:rPr>
                        <a:t>42.0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>
                          <a:effectLst/>
                          <a:latin typeface="MS Sans Serif"/>
                        </a:rPr>
                        <a:t>42.5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8111093"/>
              </p:ext>
            </p:extLst>
          </p:nvPr>
        </p:nvGraphicFramePr>
        <p:xfrm>
          <a:off x="755576" y="1789509"/>
          <a:ext cx="7704856" cy="3278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6790</TotalTime>
  <Words>803</Words>
  <Application>Microsoft Office PowerPoint</Application>
  <PresentationFormat>Presentación en pantalla (4:3)</PresentationFormat>
  <Paragraphs>243</Paragraphs>
  <Slides>12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Vértice</vt:lpstr>
      <vt:lpstr>Presentación de PowerPoint</vt:lpstr>
      <vt:lpstr>Presentación de PowerPoint</vt:lpstr>
      <vt:lpstr>PAREJAS PROTEGIDAS EVALUACION  III TRIMESTRE 2017 RSSLC</vt:lpstr>
      <vt:lpstr>PORCENTAJE DE  ATENCION DE PARTO INSTITUCIONAL  EVALUACION  III TRIMESTRE  2017 RSSLC</vt:lpstr>
      <vt:lpstr>Presentación de PowerPoint</vt:lpstr>
      <vt:lpstr>PORCENTAJE DE GESTANTE ADOLESCENTE EVALUACION  III TRIMESTRE  2017 RSSLC  </vt:lpstr>
      <vt:lpstr>PROPORCION DE GESTANTES CON PRIMERA ATENCION PRENATAL EN EL I TRIMESTRE III TRIMESTRE 2017 RSSLC</vt:lpstr>
      <vt:lpstr>Presentación de PowerPoint</vt:lpstr>
      <vt:lpstr>PORCENTAJE DE GESTANTE REENFOCADA EVALUACION  III TRIMESTRE 2017 RSSLC</vt:lpstr>
      <vt:lpstr>RECIEN NACIDO MENOR 37 SS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R.S.S.S.L.C EVALUACION I TRIMESTRE 2013 P.P.MATERNO NEONATAL</dc:title>
  <dc:creator>esssr</dc:creator>
  <cp:lastModifiedBy>M MC. Mir</cp:lastModifiedBy>
  <cp:revision>592</cp:revision>
  <dcterms:created xsi:type="dcterms:W3CDTF">2013-05-13T15:22:53Z</dcterms:created>
  <dcterms:modified xsi:type="dcterms:W3CDTF">2017-11-16T16:52:05Z</dcterms:modified>
</cp:coreProperties>
</file>